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</p:sldIdLst>
  <p:sldSz cx="9144000" cy="6858000" type="screen4x3"/>
  <p:notesSz cx="6858000" cy="9144000"/>
  <p:defaultTextStyle>
    <a:defPPr>
      <a:defRPr lang="en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pPr/>
              <a:t>7/16/2016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4076700" y="2641600"/>
            <a:ext cx="50673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Oracle Database 10</a:t>
            </a:r>
            <a:r>
              <a:rPr lang="en-CA" sz="1606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g</a:t>
            </a: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: SQL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Fundamentals II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076700" y="3378200"/>
            <a:ext cx="50673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6" b="1" smtClean="0">
                <a:solidFill>
                  <a:srgbClr val="000000"/>
                </a:solidFill>
                <a:latin typeface="Arial Bold"/>
                <a:cs typeface="Arial Bold"/>
              </a:rPr>
              <a:t>Electronic Presentation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6200" y="5156200"/>
            <a:ext cx="77978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D17111GC11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6200" y="5295900"/>
            <a:ext cx="77978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Production 1.1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August 2004</a:t>
            </a:r>
            <a:r>
              <a:rPr lang="en-CA" sz="9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996" smtClean="0">
                <a:solidFill>
                  <a:srgbClr val="000000"/>
                </a:solidFill>
                <a:latin typeface="Times New Roman"/>
              </a:rPr>
            </a:br>
            <a:r>
              <a:rPr lang="en-CA" sz="996" smtClean="0">
                <a:solidFill>
                  <a:srgbClr val="000000"/>
                </a:solidFill>
                <a:latin typeface="Arial"/>
                <a:cs typeface="Arial"/>
              </a:rPr>
              <a:t>D39754</a:t>
            </a:r>
          </a:p>
          <a:p>
            <a:pPr>
              <a:lnSpc>
                <a:spcPts val="120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54300" y="5880100"/>
            <a:ext cx="6489700" cy="50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460"/>
              </a:lnSpc>
            </a:pPr>
            <a:r>
              <a:rPr lang="en-CA" sz="406" b="1" smtClean="0">
                <a:solidFill>
                  <a:srgbClr val="000000"/>
                </a:solidFill>
                <a:latin typeface="Arial Bold"/>
                <a:cs typeface="Arial Bold"/>
              </a:rPr>
              <a:t>®</a:t>
            </a:r>
          </a:p>
          <a:p>
            <a:pPr>
              <a:lnSpc>
                <a:spcPts val="460"/>
              </a:lnSpc>
            </a:pPr>
            <a:endParaRPr lang="en-CA" sz="396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5803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Differentiate system privileges from object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1485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289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3619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Grant privileges on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95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95700"/>
            <a:ext cx="5105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 privileges in the data dictionary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089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167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Grant roles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495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495800"/>
            <a:ext cx="5626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Distinguish between privileges and roles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260600" y="558800"/>
            <a:ext cx="6883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4859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324100" y="1485900"/>
            <a:ext cx="4902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job_id, SUM(salary)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2200" y="17653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24100" y="1765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20447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24100" y="20447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&lt; 60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23241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ROLLUP(department_id, job_id);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8000" y="2959100"/>
            <a:ext cx="1016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40700" y="4533900"/>
            <a:ext cx="1003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128000" y="5486400"/>
            <a:ext cx="1016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3314700" y="520700"/>
            <a:ext cx="5829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6159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an extension 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97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6692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to produce cross-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27300"/>
            <a:ext cx="6807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tabulation values with a single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1115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21000" y="3111500"/>
            <a:ext cx="5041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group_function(column)...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3390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21000" y="33909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92200" y="36703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21000" y="36703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92200" y="39370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21000" y="39370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[CUBE]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873500" y="3937000"/>
            <a:ext cx="2984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92200" y="42164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[HAVING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921000" y="42164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having_expression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092200" y="44958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921000" y="44958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476500" y="520700"/>
            <a:ext cx="6667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3000" y="14351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374900" y="1435100"/>
            <a:ext cx="4889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job_id, SUM(salary)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143000" y="17018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74900" y="17018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43000" y="19812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74900" y="19812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&lt; 60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143000" y="2260600"/>
            <a:ext cx="5080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CUBE (department_id, job_id)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3200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37300" y="2260600"/>
            <a:ext cx="2692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58200" y="2959100"/>
            <a:ext cx="57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58200" y="3987800"/>
            <a:ext cx="57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458200" y="4940300"/>
            <a:ext cx="57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458200" y="5664200"/>
            <a:ext cx="57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2895600" y="520700"/>
            <a:ext cx="624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71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71700"/>
            <a:ext cx="6540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used with either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565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65400"/>
            <a:ext cx="66802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used to find the groups forming the subtotal in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882900"/>
            <a:ext cx="9017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row</a:t>
            </a:r>
          </a:p>
          <a:p>
            <a:pPr>
              <a:lnSpc>
                <a:spcPts val="248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251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251200"/>
            <a:ext cx="64643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used to differentiate stored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values from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47800" y="3568700"/>
            <a:ext cx="5473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NULL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values created by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</a:p>
          <a:p>
            <a:pPr>
              <a:lnSpc>
                <a:spcPts val="248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975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975100"/>
            <a:ext cx="20574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Returns 0 or 1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17600" y="43434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476500" y="4343400"/>
            <a:ext cx="5308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 .. 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476500" y="4622800"/>
            <a:ext cx="2159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GROUPING(expr)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117600" y="48895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476500" y="48895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117600" y="51689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476500" y="51689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117600" y="5448300"/>
            <a:ext cx="80264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 [ROLLUP][CUBE]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[HAVING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having_expression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17600" y="60071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044700" y="520700"/>
            <a:ext cx="7099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1684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department_id DEPTID, job_id JOB,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24100" y="1460500"/>
            <a:ext cx="681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SUM(salary),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24100" y="1714500"/>
            <a:ext cx="68199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GROUPING(department_id) GRP_DEPT,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GROUPING(job_id) GRP_JOB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2733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324100" y="22733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25400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24100" y="25400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&lt; 50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28194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ROLLUP(department_id, job_id);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1500" y="3492500"/>
            <a:ext cx="7531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04200" y="3797300"/>
            <a:ext cx="82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192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67700" y="5588000"/>
            <a:ext cx="76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213100" y="5207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666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GROUPING SETS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syntax is used to define multiple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groupings in the same 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All groupings specified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 are computed and the results of individual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groupings are combined with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 ALL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operation.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962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962400"/>
            <a:ext cx="339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Grouping set efficiency: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62100" y="4368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Only one pass over the base table is required.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686300"/>
            <a:ext cx="7581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There is no need to write complex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UNION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statements.</a:t>
            </a:r>
          </a:p>
          <a:p>
            <a:pPr>
              <a:lnSpc>
                <a:spcPts val="26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5359400"/>
            <a:ext cx="7581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more elements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has, the greater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the performance benefit.</a:t>
            </a:r>
          </a:p>
          <a:p>
            <a:pPr>
              <a:lnSpc>
                <a:spcPts val="25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374900" y="5207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1811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department_id, job_id,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24100" y="1460500"/>
            <a:ext cx="681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manager_id,avg(salary)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17399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24100" y="17399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2006600"/>
            <a:ext cx="1358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24100" y="20066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22860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((department_id,job_id), (job_id,manager_id));</a:t>
            </a:r>
          </a:p>
          <a:p>
            <a:pPr>
              <a:lnSpc>
                <a:spcPts val="21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55000" y="3340100"/>
            <a:ext cx="889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800" y="4572000"/>
            <a:ext cx="8077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6800" y="5943600"/>
            <a:ext cx="708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255000" y="5715000"/>
            <a:ext cx="774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806700" y="546100"/>
            <a:ext cx="633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Composite Columns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composite column is a collection of columns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that are treated as a unit.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27300"/>
            <a:ext cx="16129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873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ROLLUP (a,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136900" y="2489200"/>
            <a:ext cx="952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873" b="1" smtClean="0">
                <a:solidFill>
                  <a:srgbClr val="000000"/>
                </a:solidFill>
                <a:latin typeface="Courier New Bold"/>
                <a:cs typeface="Courier New Bold"/>
              </a:rPr>
              <a:t>(b,c)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076700" y="2527300"/>
            <a:ext cx="698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873" b="1" spc="-20" smtClean="0">
                <a:solidFill>
                  <a:srgbClr val="000000"/>
                </a:solidFill>
                <a:latin typeface="Courier New Bold"/>
                <a:cs typeface="Courier New Bold"/>
              </a:rPr>
              <a:t>, d)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2895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895600"/>
            <a:ext cx="641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parentheses within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47800" y="3263900"/>
            <a:ext cx="76962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 columns, so that they are treated as a unit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while computing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operations.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3987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When used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composite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47800" y="43180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 would require skipping aggregation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across certain levels.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968500" y="546100"/>
            <a:ext cx="717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Composite Columns: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16000" y="1536700"/>
            <a:ext cx="8128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department_id, job_id, manager_id,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47900" y="1816100"/>
            <a:ext cx="689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6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SUM(salary)</a:t>
            </a:r>
          </a:p>
          <a:p>
            <a:pPr>
              <a:lnSpc>
                <a:spcPts val="19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6000" y="2057400"/>
            <a:ext cx="7874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247900" y="2057400"/>
            <a:ext cx="1460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16000" y="2336800"/>
            <a:ext cx="8128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ROLLUP( department_id,(job_id, manager_id));</a:t>
            </a:r>
          </a:p>
          <a:p>
            <a:pPr>
              <a:lnSpc>
                <a:spcPts val="19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0700" y="3111500"/>
            <a:ext cx="8623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05800" y="3822700"/>
            <a:ext cx="838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9700" y="4279900"/>
            <a:ext cx="77343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93100" y="4800600"/>
            <a:ext cx="850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93100" y="5562600"/>
            <a:ext cx="850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413000" y="5461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Concatenated Groupings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Concatenated groupings offer a concise way to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generate useful combinations of groupings.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To specify concatenated grouping sets, you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separate multiple grouping sets,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200400"/>
            <a:ext cx="77089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operations with commas so that the Oracle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server combines them into a single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4305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result is a cross-product of groupings from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635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each grouping set.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7300" y="5232400"/>
            <a:ext cx="7886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GROUPING SETS(a, b), GROUPING SETS(c, d)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476500" y="546100"/>
            <a:ext cx="6667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Controlling User Access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5300" y="2019300"/>
            <a:ext cx="7378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65300" y="2324100"/>
            <a:ext cx="7378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administrator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06600" y="3302000"/>
            <a:ext cx="71374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  <a:tabLst>
                <a:tab pos="990600" algn="l"/>
              </a:tabLst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Username and password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Privileges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5600" y="4254500"/>
            <a:ext cx="7518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Users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574800" y="546100"/>
            <a:ext cx="756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Concatenated Groupings: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0922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department_id, job_id, manager_id,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324100" y="1384300"/>
            <a:ext cx="681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SUM(salary)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16383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24100" y="1638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1917700"/>
            <a:ext cx="8051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1231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ROLLUP(job_id),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24100" y="2476500"/>
            <a:ext cx="681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CUBE(manager_id);</a:t>
            </a:r>
          </a:p>
          <a:p>
            <a:pPr>
              <a:lnSpc>
                <a:spcPts val="20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5500" y="2959100"/>
            <a:ext cx="8318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5500" y="3683000"/>
            <a:ext cx="69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5500" y="4330700"/>
            <a:ext cx="69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12800" y="5168900"/>
            <a:ext cx="71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25600" y="35179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5600" y="41275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25600" y="46609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267700" y="5092700"/>
            <a:ext cx="774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5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27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27300"/>
            <a:ext cx="618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 to produce subtotal values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33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33700"/>
            <a:ext cx="6946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 to produce cross-tabulation values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40100"/>
            <a:ext cx="6121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to identify the row values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83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created by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4089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GROUPING SETS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syntax to define multiple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445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groupings in the same query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7900" y="4826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combine expressions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35100" y="5181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various ways: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62100" y="5575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Composite columns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62100" y="5930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Concatenated grouping sets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4: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using: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97100"/>
            <a:ext cx="2565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035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2222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2997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97200"/>
            <a:ext cx="2870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03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03600"/>
            <a:ext cx="2286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270000" y="2679700"/>
            <a:ext cx="7874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Managing Data in Different Time Zones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following datetime functions: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40000"/>
            <a:ext cx="334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TZ_OFFSET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946400"/>
            <a:ext cx="334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FROM_TZ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40100"/>
            <a:ext cx="334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TO_TIMESTAMP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746500"/>
            <a:ext cx="334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TO_TIMESTAMP_TZ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140200"/>
            <a:ext cx="334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TO_YMINTERVAL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546600"/>
            <a:ext cx="334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TO_DSINTERVAL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19600" y="2540000"/>
            <a:ext cx="461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CURRENT_DATE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19600" y="2946400"/>
            <a:ext cx="461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CURRENT_TIMESTAMP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19600" y="3340100"/>
            <a:ext cx="461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LOCALTIMESTAMP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19600" y="3746500"/>
            <a:ext cx="461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DBTIMEZONE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19600" y="4140200"/>
            <a:ext cx="461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SESSIONTIMEZONE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419600" y="4546600"/>
            <a:ext cx="4610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EXTRACT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556000" y="546100"/>
            <a:ext cx="5588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Time Zones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75100" y="3124200"/>
            <a:ext cx="5334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65"/>
              </a:lnSpc>
            </a:pPr>
            <a:r>
              <a:rPr lang="en-CA" sz="1006" b="1" smtClean="0">
                <a:solidFill>
                  <a:srgbClr val="FC0127"/>
                </a:solidFill>
                <a:latin typeface="Arial Bold"/>
                <a:cs typeface="Arial Bold"/>
              </a:rPr>
              <a:t>-08:00</a:t>
            </a:r>
          </a:p>
          <a:p>
            <a:pPr>
              <a:lnSpc>
                <a:spcPts val="1265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7404100" y="3086100"/>
            <a:ext cx="5715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6" b="1" smtClean="0">
                <a:solidFill>
                  <a:srgbClr val="FC0127"/>
                </a:solidFill>
                <a:latin typeface="Arial Bold"/>
                <a:cs typeface="Arial Bold"/>
              </a:rPr>
              <a:t>+07:00</a:t>
            </a:r>
          </a:p>
          <a:p>
            <a:pPr>
              <a:lnSpc>
                <a:spcPts val="115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261100" y="4114800"/>
            <a:ext cx="5715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6" b="1" smtClean="0">
                <a:solidFill>
                  <a:srgbClr val="FC0127"/>
                </a:solidFill>
                <a:latin typeface="Arial Bold"/>
                <a:cs typeface="Arial Bold"/>
              </a:rPr>
              <a:t>+02:00</a:t>
            </a:r>
          </a:p>
          <a:p>
            <a:pPr>
              <a:lnSpc>
                <a:spcPts val="115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632700" y="4114800"/>
            <a:ext cx="5715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6" b="1" smtClean="0">
                <a:solidFill>
                  <a:srgbClr val="FC0127"/>
                </a:solidFill>
                <a:latin typeface="Arial Bold"/>
                <a:cs typeface="Arial Bold"/>
              </a:rPr>
              <a:t>+10:00</a:t>
            </a:r>
          </a:p>
          <a:p>
            <a:pPr>
              <a:lnSpc>
                <a:spcPts val="115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813300" y="4343400"/>
            <a:ext cx="43307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50"/>
              </a:lnSpc>
            </a:pPr>
            <a:r>
              <a:rPr lang="en-CA" sz="1006" b="1" smtClean="0">
                <a:solidFill>
                  <a:srgbClr val="FC0127"/>
                </a:solidFill>
                <a:latin typeface="Arial Bold"/>
                <a:cs typeface="Arial Bold"/>
              </a:rPr>
              <a:t>-05:00</a:t>
            </a:r>
          </a:p>
          <a:p>
            <a:pPr>
              <a:lnSpc>
                <a:spcPts val="1150"/>
              </a:lnSpc>
            </a:pPr>
            <a:endParaRPr lang="en-CA" sz="9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70300" y="5181600"/>
            <a:ext cx="5473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image represents the time for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each time zone when Greenwich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 is 12:00.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930400" y="508000"/>
            <a:ext cx="7213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TIME_ZONE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Session Parameter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TIME_ZONE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may be set to: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47800" y="2209800"/>
            <a:ext cx="262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absolute offset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47800" y="2616200"/>
            <a:ext cx="2794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time zone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47800" y="3022600"/>
            <a:ext cx="266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OS local time zone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906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47800" y="3416300"/>
            <a:ext cx="2311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named region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92200" y="40640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'-05:00';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200" y="4343400"/>
            <a:ext cx="8051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dbtimezone;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local;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4889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'America/New_York';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308100" y="520700"/>
            <a:ext cx="78359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3716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CURRENT_DATE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,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LOCALTIMESTAMP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2222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CURRENT_DATE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Returns the current date from the system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565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Has a data type of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2933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33700"/>
            <a:ext cx="3060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CURRENT_TIMESTAMP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62100" y="3352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Returns the current timestamp from the system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3708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Has a data type of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 ZONE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4051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51300"/>
            <a:ext cx="2552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LOCALTIMESTAMP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562100" y="4483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Returns the current timestamp from user session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62100" y="4838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Has a data type of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263900" y="508000"/>
            <a:ext cx="5880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CURRENT_DATE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current date and time in the session’s time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zone.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5908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857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NLS_DATE_FORMAT = 'DD-MON-YYYY HH24:MI:SS';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4544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'-5:0';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7338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SESSIONTIMEZONE, CURRENT_DATE FROM DUAL;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8641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'-8:0';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5143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SESSIONTIMEZONE, CURRENT_DATE FROM DUAL;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730500" y="508000"/>
            <a:ext cx="641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CURRENT_TIMESTAMP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current date and fractional time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session’s time zone.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7432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'-5:0';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009900"/>
            <a:ext cx="8051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SESSIONTIMEZONE, CURRENT_TIMESTAMP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44577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'-8:0';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4724400"/>
            <a:ext cx="80518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SESSIONTIMEZONE, CURRENT_TIMESTAMP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695700" y="546100"/>
            <a:ext cx="5448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66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security: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62100" y="2209800"/>
            <a:ext cx="2463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System security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562100" y="2578100"/>
            <a:ext cx="21082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Data security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946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46400"/>
            <a:ext cx="692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System privileges: Gaining access to the database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6731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Object privileges: Manipulating the content of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6957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objects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0600" y="4102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Schemas: Collection of objects such as tables,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5100" y="4432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views, and sequences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048000" y="5207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LOCALTIMESTAMP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689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current date and time in the session’s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006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 zone in a value of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23876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'-5:0';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2654300"/>
            <a:ext cx="7899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CURRENT_TIMESTAMP, LOCALTIMESTAMP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39243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'-8:0';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4600" y="4191000"/>
            <a:ext cx="7899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CURRENT_TIMESTAMP, LOCALTIMESTAMP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5346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LOCALTIMESTAMP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returns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56642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whereas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CURRENT_TIMESTAMP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returns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 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460500" y="520700"/>
            <a:ext cx="768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DBTIMEZONE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SESSIONTIMEZONE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value of the database time zone.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20800" y="2387600"/>
            <a:ext cx="782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DBTIMEZONE FROM DUAL;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556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value of the session’s time zone.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3500" y="4076700"/>
            <a:ext cx="781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SESSIONTIMEZONE FROM DUAL;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679700" y="520700"/>
            <a:ext cx="6464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Data Type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65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 is an extension of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082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type.</a:t>
            </a:r>
          </a:p>
          <a:p>
            <a:pPr>
              <a:lnSpc>
                <a:spcPts val="22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4003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It stores the year, month, and day of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743200"/>
            <a:ext cx="7708900" cy="698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type, plus hour, minute, and second values,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 well as the fractional second value.</a:t>
            </a:r>
          </a:p>
          <a:p>
            <a:pPr>
              <a:lnSpc>
                <a:spcPts val="22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327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Variations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670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TIMESTAMP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05000" y="3962400"/>
            <a:ext cx="7239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[(fractional_seconds_precision)]</a:t>
            </a:r>
            <a:r>
              <a:rPr lang="en-CA" sz="2410" b="1" smtClean="0">
                <a:solidFill>
                  <a:srgbClr val="FFFFFF"/>
                </a:solidFill>
                <a:latin typeface="Courier New Bold"/>
                <a:cs typeface="Courier New Bold"/>
              </a:rPr>
              <a:t>_</a:t>
            </a:r>
          </a:p>
          <a:p>
            <a:pPr>
              <a:lnSpc>
                <a:spcPts val="23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305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TIMESTAMP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5000" y="4597400"/>
            <a:ext cx="7239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[(fractional_seconds_precision)]</a:t>
            </a:r>
            <a:r>
              <a:rPr lang="en-CA" sz="2410" b="1" smtClean="0">
                <a:solidFill>
                  <a:srgbClr val="FFFFFF"/>
                </a:solidFill>
                <a:latin typeface="Courier New Bold"/>
                <a:cs typeface="Courier New Bold"/>
              </a:rPr>
              <a:t>_</a:t>
            </a:r>
          </a:p>
          <a:p>
            <a:pPr>
              <a:lnSpc>
                <a:spcPts val="23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5000" y="4889500"/>
            <a:ext cx="7239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5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TIME ZONE</a:t>
            </a:r>
          </a:p>
          <a:p>
            <a:pPr>
              <a:lnSpc>
                <a:spcPts val="205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2100" y="5194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TIMESTAMP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05000" y="5486400"/>
            <a:ext cx="7239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[(fractional_seconds_precision)]</a:t>
            </a:r>
            <a:r>
              <a:rPr lang="en-CA" sz="2410" b="1" smtClean="0">
                <a:solidFill>
                  <a:srgbClr val="FFFFFF"/>
                </a:solidFill>
                <a:latin typeface="Courier New Bold"/>
                <a:cs typeface="Courier New Bold"/>
              </a:rPr>
              <a:t>_</a:t>
            </a:r>
          </a:p>
          <a:p>
            <a:pPr>
              <a:lnSpc>
                <a:spcPts val="230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05000" y="5778500"/>
            <a:ext cx="7239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5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LOCAL TIME ZONE</a:t>
            </a:r>
          </a:p>
          <a:p>
            <a:pPr>
              <a:lnSpc>
                <a:spcPts val="205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578100" y="520700"/>
            <a:ext cx="6565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Data Types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8161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Type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127500" y="1816100"/>
            <a:ext cx="1003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Fields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2200" y="2641600"/>
            <a:ext cx="2933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302000"/>
            <a:ext cx="29337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ZONE</a:t>
            </a:r>
          </a:p>
          <a:p>
            <a:pPr>
              <a:lnSpc>
                <a:spcPts val="20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5181600"/>
            <a:ext cx="29337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LOCAL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 ZONE</a:t>
            </a:r>
          </a:p>
          <a:p>
            <a:pPr>
              <a:lnSpc>
                <a:spcPts val="20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68800" y="2540000"/>
            <a:ext cx="46609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Year, Month, Day, Hour, Minute,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Second with fractional seconds</a:t>
            </a:r>
          </a:p>
          <a:p>
            <a:pPr>
              <a:lnSpc>
                <a:spcPts val="20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03700" y="3403600"/>
            <a:ext cx="4826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Same as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data type;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also includes: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03700" y="4051300"/>
            <a:ext cx="48260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TimeZone_Hour, and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TimeZone_Minute or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TimeZone_Region</a:t>
            </a:r>
          </a:p>
          <a:p>
            <a:pPr>
              <a:lnSpc>
                <a:spcPts val="20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40200" y="5054600"/>
            <a:ext cx="48895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Same as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data type;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also includes a a time zone offset in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its value</a:t>
            </a:r>
          </a:p>
          <a:p>
            <a:pPr>
              <a:lnSpc>
                <a:spcPts val="21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3022600" y="558800"/>
            <a:ext cx="6121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Fields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58900" y="2476500"/>
            <a:ext cx="1905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Datetime Field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911600" y="2476500"/>
            <a:ext cx="168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Valid Values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358900" y="2921000"/>
            <a:ext cx="965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YEAR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48100" y="2921000"/>
            <a:ext cx="383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-4712 to 9999 (excluding year 0)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58900" y="3276600"/>
            <a:ext cx="1181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848100" y="32766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01 to 12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58900" y="3632200"/>
            <a:ext cx="800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848100" y="3632200"/>
            <a:ext cx="1181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01 to 31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358900" y="3975100"/>
            <a:ext cx="1003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HOUR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848100" y="39751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23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358900" y="4330700"/>
            <a:ext cx="121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MINUTE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848100" y="43307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59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358900" y="4686300"/>
            <a:ext cx="130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SECOND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848100" y="4686300"/>
            <a:ext cx="426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59.9(N) where 9(N) is precision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358900" y="5029200"/>
            <a:ext cx="2324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TIMEZONE_HOUR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848100" y="5029200"/>
            <a:ext cx="132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-12 to 14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358900" y="5384800"/>
            <a:ext cx="251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TIMEZONE_MINUTE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848100" y="53848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59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066800" y="520700"/>
            <a:ext cx="8077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Difference between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DATE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159000" y="1143000"/>
            <a:ext cx="368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A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5969000" y="1143000"/>
            <a:ext cx="368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B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863600" y="1625600"/>
            <a:ext cx="3162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-- when hire_date is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241800" y="1625600"/>
            <a:ext cx="2565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emp5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863600" y="1879600"/>
            <a:ext cx="2019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of type DATE</a:t>
            </a:r>
          </a:p>
          <a:p>
            <a:pPr>
              <a:lnSpc>
                <a:spcPts val="198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241800" y="1879600"/>
            <a:ext cx="430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MODIFY hire_date TIMESTAMP;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63600" y="2400300"/>
            <a:ext cx="2552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hire_date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241800" y="2400300"/>
            <a:ext cx="2552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hire_date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863600" y="2654300"/>
            <a:ext cx="171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emp5;</a:t>
            </a:r>
          </a:p>
          <a:p>
            <a:pPr>
              <a:lnSpc>
                <a:spcPts val="19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241800" y="2654300"/>
            <a:ext cx="171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emp5;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4700" y="5422900"/>
            <a:ext cx="8369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…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16400" y="5829300"/>
            <a:ext cx="4927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…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143000" y="520700"/>
            <a:ext cx="800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 ZONE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Data Type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78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TIMESTAMP WITH TIME 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 variant of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082800"/>
            <a:ext cx="770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that includes a time zone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displacement in its value.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743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time zone displacement is the difference,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060700"/>
            <a:ext cx="7708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hours and minutes, between local time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UTC.</a:t>
            </a:r>
          </a:p>
          <a:p>
            <a:pPr>
              <a:lnSpc>
                <a:spcPts val="24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830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683000"/>
            <a:ext cx="2425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It is specified as: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4102100"/>
            <a:ext cx="8051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TIMESTAMP[(fractional_seconds_precision)]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TIME ZONE</a:t>
            </a:r>
          </a:p>
          <a:p>
            <a:pPr>
              <a:lnSpc>
                <a:spcPts val="21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257300" y="520700"/>
            <a:ext cx="7886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TIMEZONE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3241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web_orders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628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(ord_id number primary key,</a:t>
            </a:r>
          </a:p>
          <a:p>
            <a:pPr>
              <a:lnSpc>
                <a:spcPts val="203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28956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order_date TIMESTAMP WITH TIME ZONE);</a:t>
            </a:r>
          </a:p>
          <a:p>
            <a:pPr>
              <a:lnSpc>
                <a:spcPts val="211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390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web_orders values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6957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(ord_seq.nextval, current_date);</a:t>
            </a:r>
          </a:p>
          <a:p>
            <a:pPr>
              <a:lnSpc>
                <a:spcPts val="203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406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 FROM web_orders;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460500" y="520700"/>
            <a:ext cx="768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LOCAL TIMEZONE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78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TIMESTAMP WITH LOCAL TIME 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another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082800"/>
            <a:ext cx="77089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variant of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that includes a time zone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displacement in its value.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743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Data stored in the database is normalized to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073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time zone.</a:t>
            </a:r>
          </a:p>
          <a:p>
            <a:pPr>
              <a:lnSpc>
                <a:spcPts val="22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403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time zone displacement is not stored as part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733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of the column data.</a:t>
            </a:r>
          </a:p>
          <a:p>
            <a:pPr>
              <a:lnSpc>
                <a:spcPts val="22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064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Oracle database returns the data in the user’s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381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local session time zone.</a:t>
            </a:r>
          </a:p>
          <a:p>
            <a:pPr>
              <a:lnSpc>
                <a:spcPts val="22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4699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TIMESTAMP WITH LOCAL TIME 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5016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type is specified as follows: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200" y="5448300"/>
            <a:ext cx="8051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TIMESTAMP[(fractional_seconds_precision)]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LOCAL TIME ZONE</a:t>
            </a:r>
          </a:p>
          <a:p>
            <a:pPr>
              <a:lnSpc>
                <a:spcPts val="21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1397000" y="495300"/>
            <a:ext cx="77470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24130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LOCAL TIMEZONE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Example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968500"/>
            <a:ext cx="805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shipping (delivery_time TIMESTAMP WITH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LOCAL TIME ZONE);</a:t>
            </a:r>
          </a:p>
          <a:p>
            <a:pPr>
              <a:lnSpc>
                <a:spcPts val="16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451100"/>
            <a:ext cx="8051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shipping VALUES(current_timestamp + 2);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111500"/>
            <a:ext cx="8051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 FROM shipping;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8400" y="4457700"/>
            <a:ext cx="7975600" cy="66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 SET TIME_ZONE = 'EUROPE/LONDON';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 FROM shipping;</a:t>
            </a:r>
          </a:p>
          <a:p>
            <a:pPr>
              <a:lnSpc>
                <a:spcPts val="24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022600" y="546100"/>
            <a:ext cx="6121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System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28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than 100 privileges are available.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807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database administrator has high-level system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 for tasks such as: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2959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Creating new users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3327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Removing users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3695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Removing tables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4051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Backing up tables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755900" y="5207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Data Types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INTERVAL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types are used to store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difference between two datetime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27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There are two classes of intervals: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895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Year-month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225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Day-time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5560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556000"/>
            <a:ext cx="4305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precision of the interval is: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62100" y="3924300"/>
            <a:ext cx="598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actual subset of fields that constitutes an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892300" y="4229100"/>
            <a:ext cx="1041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interval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562100" y="4559300"/>
            <a:ext cx="443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Specified in the interval qualifier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92200" y="5041900"/>
            <a:ext cx="1257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Data Type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038600" y="5041900"/>
            <a:ext cx="876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Fields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92200" y="5422900"/>
            <a:ext cx="297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TO MONTH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038600" y="5448300"/>
            <a:ext cx="1447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Year, Month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92200" y="5892800"/>
            <a:ext cx="2832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 SECOND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038600" y="5791200"/>
            <a:ext cx="49911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Days, Hour, Minute, Second with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fractional seconds</a:t>
            </a:r>
          </a:p>
          <a:p>
            <a:pPr>
              <a:lnSpc>
                <a:spcPts val="18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175000" y="558800"/>
            <a:ext cx="5969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Fields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260600"/>
            <a:ext cx="2032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Field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035300" y="2273300"/>
            <a:ext cx="2921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Valid Values for Interval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2200" y="26543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YEAR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35300" y="2679700"/>
            <a:ext cx="379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Any positive or negative integer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3111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35300" y="31369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11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35560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DAY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35300" y="3581400"/>
            <a:ext cx="379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Any positive or negative integer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92200" y="4013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HOUR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35300" y="40259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23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92200" y="44577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35300" y="4483100"/>
            <a:ext cx="1193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59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92200" y="49149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SECOND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35300" y="4940300"/>
            <a:ext cx="426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00 to 59.9(N) where 9(N) is precision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295400" y="520700"/>
            <a:ext cx="784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TO MONTH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Data Type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TO MONTH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stores a period of time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YEAR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datetime fields.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5908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[(year_precision)] TO MONTH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3022600"/>
            <a:ext cx="1943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 example: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35179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'312-2' assigned to INTERVAL YEAR(3) TO MONTH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759200"/>
            <a:ext cx="8051800" cy="1219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Indicates an interval of 312 years and 2 months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'312-0' assigned to INTERVAL YEAR(3) TO MONTH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Indicates 312 years and 0 months</a:t>
            </a:r>
          </a:p>
          <a:p>
            <a:pPr>
              <a:lnSpc>
                <a:spcPts val="3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5054600"/>
            <a:ext cx="80518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'0-3' assigned to INTERVAL YEAR TO MONTH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Indicates an interval of 3 months</a:t>
            </a:r>
          </a:p>
          <a:p>
            <a:pPr>
              <a:lnSpc>
                <a:spcPts val="27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358900" y="520700"/>
            <a:ext cx="778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YEAR TO MONTH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9939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warranty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247900"/>
            <a:ext cx="80518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(prod_id number,  warranty_time INTERVAL YEAR(3)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 MONTH);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844800"/>
            <a:ext cx="8051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warranty VALUES (123, INTERVAL '8'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MONTH);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441700"/>
            <a:ext cx="80518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warranty VALUES (155, INTERVAL '200'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YEAR(3));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937000"/>
            <a:ext cx="80518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warranty VALUES (678, '200-11');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 FROM warranty;</a:t>
            </a:r>
          </a:p>
          <a:p>
            <a:pPr>
              <a:lnSpc>
                <a:spcPts val="28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409700" y="520700"/>
            <a:ext cx="7734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 SECOND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Data Type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 SECOND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0828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(fractional_seconds_precision)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stores a period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of time in days, hours, minutes, and seconds.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8321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DAY[(day_precision)] TO Second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27100" y="3302000"/>
            <a:ext cx="8216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85"/>
              </a:lnSpc>
            </a:pPr>
            <a:r>
              <a:rPr lang="en-CA" sz="27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For example:</a:t>
            </a:r>
          </a:p>
          <a:p>
            <a:pPr>
              <a:lnSpc>
                <a:spcPts val="2585"/>
              </a:lnSpc>
            </a:pPr>
            <a:endParaRPr lang="en-CA" sz="2238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7846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'6 03:30:16' DAY TO SECOND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152900"/>
            <a:ext cx="8051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Indicates an interval of 6 days 3 hours 30 minutes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 16 seconds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49403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'6 00:00:00' DAY TO SECOND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200" y="5308600"/>
            <a:ext cx="8051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6273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Indicates an interval of 6 days and 0 hours,	0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minutes and 0 seconds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184400" y="546100"/>
            <a:ext cx="695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 SECOND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32100" y="1003300"/>
            <a:ext cx="6311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 Type: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222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lab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476500"/>
            <a:ext cx="80518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 exp_id number, test_time INTERVAL DAY(2) TO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SECOND);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111500"/>
            <a:ext cx="80518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lab VALUES (100012, '90 00:00:00');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lab VALUES (56098,</a:t>
            </a:r>
          </a:p>
          <a:p>
            <a:pPr>
              <a:lnSpc>
                <a:spcPts val="28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0" y="38862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'6 03:30:16' DAY   TO SECOND);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4577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 FROM lab;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797300" y="520700"/>
            <a:ext cx="5346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EXTRACT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14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14500"/>
            <a:ext cx="6553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YEAR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component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SYSDATE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384300" y="21717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336800" y="2171700"/>
            <a:ext cx="4025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EXTRACT (YEAR FROM SYSDATE)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6159500" y="21717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0600" y="3035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MONTH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component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3365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 those employees whose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100.</a:t>
            </a:r>
          </a:p>
          <a:p>
            <a:pPr>
              <a:lnSpc>
                <a:spcPts val="247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9700" y="3733800"/>
            <a:ext cx="773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hire_date,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09700" y="4000500"/>
            <a:ext cx="77343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57079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EXTRACT (MONTH FROM HIRE_DATE)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employees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09700" y="4572000"/>
            <a:ext cx="773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manager_id = 100;</a:t>
            </a:r>
          </a:p>
          <a:p>
            <a:pPr>
              <a:lnSpc>
                <a:spcPts val="19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581400" y="508000"/>
            <a:ext cx="5562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TZ_OFFSET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41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time zone offset for the time 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59000"/>
            <a:ext cx="769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'US/Eastern'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17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30300" y="2438400"/>
            <a:ext cx="801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TZ_OFFSET('US/Eastern') FROM DUAL;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289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time zone offset for the time 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7800" y="3619500"/>
            <a:ext cx="769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'Canada/Yukon'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17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0300" y="3911600"/>
            <a:ext cx="801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TZ_OFFSET('Canada/Yukon') FROM DUAL;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762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time zone offset for the time 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7800" y="5080000"/>
            <a:ext cx="769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'Europe/London'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17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0300" y="5422900"/>
            <a:ext cx="801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TZ_OFFSET('Europe/London') FROM DUAL;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219200" y="508000"/>
            <a:ext cx="792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Conversion Using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FROM_TZ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'2000-03-28 08:00:00'</a:t>
            </a:r>
          </a:p>
          <a:p>
            <a:pPr>
              <a:lnSpc>
                <a:spcPts val="2415"/>
              </a:lnSpc>
            </a:pPr>
            <a:endParaRPr lang="en-CA" sz="202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209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1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 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value.</a:t>
            </a:r>
          </a:p>
          <a:p>
            <a:pPr>
              <a:lnSpc>
                <a:spcPts val="251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9700" y="2527300"/>
            <a:ext cx="773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FROM_TZ(TIMESTAMP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9700" y="2806700"/>
            <a:ext cx="77343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57079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'2000-03-28 08:00:00','3:00')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911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'2000-03-28 08:00:00'</a:t>
            </a:r>
          </a:p>
          <a:p>
            <a:pPr>
              <a:lnSpc>
                <a:spcPts val="2415"/>
              </a:lnSpc>
            </a:pPr>
            <a:endParaRPr lang="en-CA" sz="202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4229100"/>
            <a:ext cx="76962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 ZONE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 for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time zone region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'Australia/North'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9700" y="4889500"/>
            <a:ext cx="7734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FROM_TZ(TIMESTAMP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9700" y="5168900"/>
            <a:ext cx="77343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57079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'2000-03-28 08:00:00', 'Australia/North')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828800" y="520700"/>
            <a:ext cx="731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Converting to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Using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57300" y="939800"/>
            <a:ext cx="7886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15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TO_TIMESTAMP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TO_TIMESTAMP_TZ</a:t>
            </a:r>
          </a:p>
          <a:p>
            <a:pPr>
              <a:lnSpc>
                <a:spcPts val="3315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1816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character string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'2000-12-01 11:00:00'</a:t>
            </a:r>
          </a:p>
          <a:p>
            <a:pPr>
              <a:lnSpc>
                <a:spcPts val="2415"/>
              </a:lnSpc>
            </a:pPr>
            <a:endParaRPr lang="en-CA" sz="202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7800" y="2133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9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TIMESTAMP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value.</a:t>
            </a:r>
          </a:p>
          <a:p>
            <a:pPr>
              <a:lnSpc>
                <a:spcPts val="239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2451100"/>
            <a:ext cx="7899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870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TO_TIMESTAMP ('2000-12-01 11:00:00',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'YYYY-MM-DD HH:MI:SS')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30099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39243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C0127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Display the character string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'1999-12-01 11:00:00 -</a:t>
            </a:r>
          </a:p>
          <a:p>
            <a:pPr>
              <a:lnSpc>
                <a:spcPts val="2415"/>
              </a:lnSpc>
            </a:pPr>
            <a:endParaRPr lang="en-CA" sz="202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47800" y="42291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95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8:00'</a:t>
            </a:r>
            <a:r>
              <a:rPr lang="en-CA" sz="2096" b="1" spc="-10" smtClean="0">
                <a:solidFill>
                  <a:srgbClr val="000000"/>
                </a:solidFill>
                <a:latin typeface="Arial Bold"/>
                <a:cs typeface="Arial Bold"/>
              </a:rPr>
              <a:t> as a </a:t>
            </a:r>
            <a:r>
              <a:rPr lang="en-CA" sz="2096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TIMESTAMP WITH TIME ZONE</a:t>
            </a:r>
            <a:r>
              <a:rPr lang="en-CA" sz="2096" b="1" spc="-10" smtClean="0">
                <a:solidFill>
                  <a:srgbClr val="000000"/>
                </a:solidFill>
                <a:latin typeface="Arial Bold"/>
                <a:cs typeface="Arial Bold"/>
              </a:rPr>
              <a:t> value.</a:t>
            </a:r>
          </a:p>
          <a:p>
            <a:pPr>
              <a:lnSpc>
                <a:spcPts val="2395"/>
              </a:lnSpc>
            </a:pPr>
            <a:endParaRPr lang="en-CA" sz="2148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31900" y="4546600"/>
            <a:ext cx="791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11300" y="4813300"/>
            <a:ext cx="763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TO_TIMESTAMP_TZ('1999-12-01 11:00:00 -8:00',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95700" y="5092700"/>
            <a:ext cx="5448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'YYYY-MM-DD HH:MI:SS TZH:TZM')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1900" y="5372100"/>
            <a:ext cx="791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DUAL;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276600" y="546100"/>
            <a:ext cx="586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Users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DBA creates users 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USER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730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USER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user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035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IDENTIFIED BY  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password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771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USER  HR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4064000"/>
            <a:ext cx="2108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IDENTIFIED BY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530600" y="4064000"/>
            <a:ext cx="64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HR;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4381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 created.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006600" y="546100"/>
            <a:ext cx="7137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Time Interval Conversion with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62300" y="965200"/>
            <a:ext cx="598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TO_YMINTERVAL</a:t>
            </a:r>
          </a:p>
          <a:p>
            <a:pPr>
              <a:lnSpc>
                <a:spcPts val="307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a date that is one year, two months after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21717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hire date for the employees working in the department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20.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8956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hire_date,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44700" y="3162300"/>
            <a:ext cx="70993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 + TO_YMINTERVAL('01-02') AS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HIRE_DATE_YMININTERVAL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7211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044700" y="37211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4000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department_id = 20;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778000" y="508000"/>
            <a:ext cx="736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TO_DSINTERVAL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: Example</a:t>
            </a:r>
          </a:p>
          <a:p>
            <a:pPr>
              <a:lnSpc>
                <a:spcPts val="336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6383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TO_DSINTERVAL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 Converts a character string to an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INTERVAL DAY TO SECOND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data type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413000"/>
            <a:ext cx="8051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4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</a:t>
            </a:r>
          </a:p>
          <a:p>
            <a:pPr>
              <a:lnSpc>
                <a:spcPts val="204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200" y="2667000"/>
            <a:ext cx="7924800" cy="584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TO_CHAR(hire_date, 'mm-dd-yy:hh:mi:ss') hire_date,</a:t>
            </a:r>
            <a:r>
              <a:rPr lang="en-CA" sz="17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04" smtClean="0">
                <a:solidFill>
                  <a:srgbClr val="000000"/>
                </a:solidFill>
                <a:latin typeface="Times New Roman"/>
              </a:rPr>
            </a:b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TO_CHAR(hire_date +</a:t>
            </a:r>
          </a:p>
          <a:p>
            <a:pPr>
              <a:lnSpc>
                <a:spcPts val="200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5900" y="3187700"/>
            <a:ext cx="7658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5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TO_DSINTERVAL('100 10:00:00'),</a:t>
            </a:r>
          </a:p>
          <a:p>
            <a:pPr>
              <a:lnSpc>
                <a:spcPts val="175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416300"/>
            <a:ext cx="80518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649224">
              <a:lnSpc>
                <a:spcPts val="190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'mm-dd-yy:hh:mi:ss') hiredate2</a:t>
            </a:r>
            <a:r>
              <a:rPr lang="en-CA" sz="17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04" smtClean="0">
                <a:solidFill>
                  <a:srgbClr val="000000"/>
                </a:solidFill>
                <a:latin typeface="Times New Roman"/>
              </a:rPr>
            </a:b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employees;</a:t>
            </a:r>
          </a:p>
          <a:p>
            <a:pPr>
              <a:lnSpc>
                <a:spcPts val="190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4700" y="5892800"/>
            <a:ext cx="8369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…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743200" y="546100"/>
            <a:ext cx="6400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Daylight Saving Time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2921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First Sunday in April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Time jumps from 01:59:59 a.m. to 03:00:00 a.m.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5781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Values from 02:00:00 a.m. to 02:59:59 a.m. are not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valid.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251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51200"/>
            <a:ext cx="332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Last Sunday in October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62100" y="3657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Time jumps from 02:00:00 a.m. to 01:00:01 a.m.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0132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Values from 01:00:01 a.m. to 02:00:00 a.m. are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ambiguous because they are visited twice.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use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 functions: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40000"/>
            <a:ext cx="3187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TZ_OFFSET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2946400"/>
            <a:ext cx="3187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FROM_TZ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40100"/>
            <a:ext cx="3187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TO_TIMESTAMP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746500"/>
            <a:ext cx="3187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TO_TIMESTAMP_TZ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140200"/>
            <a:ext cx="31877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TO_YMINTERVAL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79900" y="2540000"/>
            <a:ext cx="47498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CURRENT_DATE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79900" y="2933700"/>
            <a:ext cx="47498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CURRENT_TIMESTAMP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79900" y="3340100"/>
            <a:ext cx="47498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LOCALTIMESTAMP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79900" y="3746500"/>
            <a:ext cx="47498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DBTIMEZONE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79900" y="4140200"/>
            <a:ext cx="47498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SESSIONTIMEZONE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79900" y="4546600"/>
            <a:ext cx="47498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EXTRACT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5: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using the datetime functions.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701800" y="2679700"/>
            <a:ext cx="7442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Data Using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4699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a multiple-column subquery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4127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scalar subqueries in SQL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5905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Solve problems with correlated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5537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and delete rows using correlated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1663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470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470400"/>
            <a:ext cx="5892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EXISTS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EXISTS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876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876800"/>
            <a:ext cx="2908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133600" y="546100"/>
            <a:ext cx="7010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Multiple-Column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78000" y="2362200"/>
            <a:ext cx="7366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Main query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51000" y="2755900"/>
            <a:ext cx="7493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WHERE (MANAGER_ID, DEPARTMENT_ID)  IN</a:t>
            </a:r>
          </a:p>
          <a:p>
            <a:pPr>
              <a:lnSpc>
                <a:spcPts val="168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84600" y="3403600"/>
            <a:ext cx="535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Subquery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98900" y="3797300"/>
            <a:ext cx="698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118100" y="37973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90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898900" y="4127500"/>
            <a:ext cx="698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102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118100" y="4127500"/>
            <a:ext cx="571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60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898900" y="4457700"/>
            <a:ext cx="723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124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118100" y="4457700"/>
            <a:ext cx="59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50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52500" y="5168900"/>
            <a:ext cx="81915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Each row of the main query is compared to values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a multiple-row and multiple-column subquery.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692400" y="546100"/>
            <a:ext cx="6451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Column Comparisons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comparisons in a multiple-column subquery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 be: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3136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Pairwise comparisons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3683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Nonpairwise comparisons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866900" y="546100"/>
            <a:ext cx="727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Pairwise Comparison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44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details of the employees who are managed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the same manager 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and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work in the same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department as the employees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199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 174.</a:t>
            </a:r>
          </a:p>
          <a:p>
            <a:pPr>
              <a:lnSpc>
                <a:spcPts val="26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3429000"/>
            <a:ext cx="8089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 employee_id, manager_id, department_id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968500" y="36703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54100" y="39116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05000" y="3911600"/>
            <a:ext cx="3898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(manager_id, department_id) IN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733800" y="4165600"/>
            <a:ext cx="42545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manager_id, department_id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860800" y="44069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711700" y="44069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860800" y="4648200"/>
            <a:ext cx="850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711700" y="4648200"/>
            <a:ext cx="32893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IN (199,174))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54100" y="4902200"/>
            <a:ext cx="647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968500" y="4902200"/>
            <a:ext cx="3822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NOT IN (199,174);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578100" y="546100"/>
            <a:ext cx="6565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User System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After a user is created, the DBA can grant specific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system privileges to that user.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628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privilege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[,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privilege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...]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9337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user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[,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user| role, PUBLIC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...];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65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An application developer, for example, may have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70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 system privileges: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076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SESSION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445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4800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SEQUENCE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5168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VIEW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2100" y="5537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PROCEDURE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4" name="TextBox 2"/>
          <p:cNvSpPr txBox="1"/>
          <p:nvPr/>
        </p:nvSpPr>
        <p:spPr>
          <a:xfrm>
            <a:off x="1524000" y="546100"/>
            <a:ext cx="762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Nonpairwise Comparison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600200"/>
            <a:ext cx="8267700" cy="177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the details of the employees who are managed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the same manager as the employees with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174 or 199 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and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work in the same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department as the employees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174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or 199.</a:t>
            </a:r>
          </a:p>
          <a:p>
            <a:pPr>
              <a:lnSpc>
                <a:spcPts val="2625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3390900"/>
            <a:ext cx="8089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 employee_id, manager_id, department_id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4100" y="3632200"/>
            <a:ext cx="723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32000" y="3632200"/>
            <a:ext cx="1333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54100" y="38862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032000" y="3886200"/>
            <a:ext cx="1816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 IN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51200" y="4127500"/>
            <a:ext cx="254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manager_id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378200" y="43688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343400" y="43688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378200" y="4610100"/>
            <a:ext cx="850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343400" y="4610100"/>
            <a:ext cx="3340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IN (174,199))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54100" y="4864100"/>
            <a:ext cx="647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032000" y="4864100"/>
            <a:ext cx="2171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IN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251200" y="5105400"/>
            <a:ext cx="2908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department_id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378200" y="5346700"/>
            <a:ext cx="6731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4343400" y="5346700"/>
            <a:ext cx="12827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378200" y="55499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1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515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4343400" y="5549900"/>
            <a:ext cx="3340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IN (174,199))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054100" y="5956300"/>
            <a:ext cx="647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968500" y="5956300"/>
            <a:ext cx="3708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NOT IN(174,199);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032000" y="5461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Scalar Subquery Expressions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scalar subquery expression is a subquery that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returns exactly one column value from one row.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Scalar subqueries can be used in: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46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 and expression part of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02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All clauses of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except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2044700" y="546100"/>
            <a:ext cx="7099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Scalar Subqueries: Examples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4351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Scalar subqueries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expressions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55700" y="18796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19300" y="2159000"/>
            <a:ext cx="7124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(CASE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33600" y="2425700"/>
            <a:ext cx="2857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department_id =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105400" y="2336800"/>
            <a:ext cx="3924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606" b="1" smtClean="0">
                <a:solidFill>
                  <a:srgbClr val="FF4F50"/>
                </a:solidFill>
                <a:latin typeface="Arial Bold"/>
                <a:cs typeface="Arial Bold"/>
              </a:rPr>
              <a:t>20</a:t>
            </a:r>
          </a:p>
          <a:p>
            <a:pPr>
              <a:lnSpc>
                <a:spcPts val="14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38500" y="2667000"/>
            <a:ext cx="59055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department_id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departments</a:t>
            </a:r>
          </a:p>
          <a:p>
            <a:pPr>
              <a:lnSpc>
                <a:spcPts val="21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78200" y="3225800"/>
            <a:ext cx="5765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location_id = 1800)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60600" y="3492500"/>
            <a:ext cx="6883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 'Canada' ELSE 'USA' END) location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5700" y="3759200"/>
            <a:ext cx="774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019300" y="3759200"/>
            <a:ext cx="1511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79500" y="4114800"/>
            <a:ext cx="5588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 Scalar subqueries in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66800" y="4660900"/>
            <a:ext cx="977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59000" y="4660900"/>
            <a:ext cx="2933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employee_id, last_name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66800" y="4927600"/>
            <a:ext cx="736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159000" y="4927600"/>
            <a:ext cx="1587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066800" y="5194300"/>
            <a:ext cx="1257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159000" y="5194300"/>
            <a:ext cx="3060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department_name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413000" y="5473700"/>
            <a:ext cx="6731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departments d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27300" y="5740400"/>
            <a:ext cx="6616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e.department_id = d.department_id);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628900" y="5461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Correlated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Correlated subqueries are used for row-by-row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463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processing. Each subquery is executed once for every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row of the outer query.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19600" y="3009900"/>
            <a:ext cx="4724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GET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33700" y="3289300"/>
            <a:ext cx="6210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candidate row from outer query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89400" y="4114800"/>
            <a:ext cx="505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EXECUTE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52700" y="4394200"/>
            <a:ext cx="6591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inner query using candidate row value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30700" y="5207000"/>
            <a:ext cx="4813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8100" y="5473700"/>
            <a:ext cx="65659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647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values from inner query to qualify or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disqualify candidate row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628900" y="5461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Correlated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subquery references a column from a table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parent query.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1400" y="2641600"/>
            <a:ext cx="810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column1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column2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41400" y="2908300"/>
            <a:ext cx="2032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51200" y="2882900"/>
            <a:ext cx="96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outer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41400" y="3187700"/>
            <a:ext cx="3390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column1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operator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924300" y="3454400"/>
            <a:ext cx="3670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column1, column2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038600" y="37338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130800" y="37338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038600" y="4000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130800" y="40005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expr1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753100" y="4292600"/>
            <a:ext cx="339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outer.expr2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2082800" y="546100"/>
            <a:ext cx="706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Correlated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Find all employees who earn more than the average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salary in their department.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93800" y="2603500"/>
            <a:ext cx="795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last_name, salary, department_id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93800" y="28702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46300" y="2870200"/>
            <a:ext cx="2311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outer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93800" y="31496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46300" y="31496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&gt;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38500" y="3429000"/>
            <a:ext cx="2844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AVG(salary)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467100" y="36957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432300" y="3695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467100" y="39751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432300" y="3975100"/>
            <a:ext cx="22987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467100" y="42545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outer.department_id);</a:t>
            </a:r>
          </a:p>
          <a:p>
            <a:pPr>
              <a:lnSpc>
                <a:spcPts val="208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03900" y="4864100"/>
            <a:ext cx="3340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Each time a row from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the outer query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03900" y="5410200"/>
            <a:ext cx="33401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is processed, the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inner query is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evaluated.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082800" y="546100"/>
            <a:ext cx="706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Correlated Subqueries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Display details of those employees who have changed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jobs at least twice.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6289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e.employee_id, last_name,e.job_id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933700"/>
            <a:ext cx="838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44700" y="2933700"/>
            <a:ext cx="1790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3238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044700" y="3238500"/>
            <a:ext cx="3149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2 &lt;= (SELECT COUNT(*)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857500" y="3543300"/>
            <a:ext cx="812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822700" y="3543300"/>
            <a:ext cx="1778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job_history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857500" y="38354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822700" y="3835400"/>
            <a:ext cx="429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e.employee_id);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47900" y="5207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EXISTS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EXISTS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tests for existence of rows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590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results set of the subquery.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a subquery row value is found: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59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search does not continue in the inner query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02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condition is flagged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TRUE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695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a subquery row value is not found: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076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condition is flagged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FALSE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457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search continues in the inner query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143000" y="546100"/>
            <a:ext cx="80010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168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Find Employees Who Have at Least One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Person Reporting to Them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30300" y="1562100"/>
            <a:ext cx="8013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department_id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30300" y="18034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81200" y="1803400"/>
            <a:ext cx="2057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outer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30300" y="20447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981200" y="2044700"/>
            <a:ext cx="1016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EXISTS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832100" y="2044700"/>
            <a:ext cx="168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 SELECT 'X'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00400" y="2286000"/>
            <a:ext cx="723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064000" y="2286000"/>
            <a:ext cx="1333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200400" y="25400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064000" y="2540000"/>
            <a:ext cx="168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 =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064000" y="2781300"/>
            <a:ext cx="5080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8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outer.employee_id);</a:t>
            </a:r>
          </a:p>
          <a:p>
            <a:pPr>
              <a:lnSpc>
                <a:spcPts val="188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219200" y="546100"/>
            <a:ext cx="79248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9939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Find All Departments That Do Not Have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Any Employees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43000" y="2032000"/>
            <a:ext cx="80010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department_id, department_name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departments d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3000" y="25146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879600" y="2514600"/>
            <a:ext cx="2908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EXISTS (SELECT 'X'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340100" y="2755900"/>
            <a:ext cx="723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203700" y="2755900"/>
            <a:ext cx="1333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340100" y="30099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203700" y="3009900"/>
            <a:ext cx="4318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d.department_id);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04900" y="49657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Granting System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DBA can grant specific system privileges to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user.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6924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10668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 create session, create table,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	create sequence, create view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3020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59000" y="3302000"/>
            <a:ext cx="105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scott;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3619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59100" y="520700"/>
            <a:ext cx="618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Correlated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correlated subquery to update rows in one table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based on rows from another table.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6416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 alias1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2908300"/>
            <a:ext cx="749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44700" y="2908300"/>
            <a:ext cx="3949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column = (SELECT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expression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403600" y="3187700"/>
            <a:ext cx="574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 alias2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03600" y="3454400"/>
            <a:ext cx="5740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alias1.column =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	alias2.column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413000" y="5207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Correlated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Denormalize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EMPL6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by adding a column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store the department name.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Populate the table by using a correlated update.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086100"/>
            <a:ext cx="8051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empl6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314700"/>
            <a:ext cx="8051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1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ADD(department_name VARCHAR2(25));</a:t>
            </a:r>
          </a:p>
          <a:p>
            <a:pPr>
              <a:lnSpc>
                <a:spcPts val="191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860800"/>
            <a:ext cx="8051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empl6 e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4089400"/>
            <a:ext cx="647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943100" y="4089400"/>
            <a:ext cx="2298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 =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806700" y="4330700"/>
            <a:ext cx="30480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department_name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857500" y="45847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721100" y="4584700"/>
            <a:ext cx="1816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 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857500" y="48260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721100" y="4826000"/>
            <a:ext cx="4559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e.department_id = d.department_id);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959100" y="520700"/>
            <a:ext cx="618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Correlated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correlated subquery to delete rows in one table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based on rows from another table.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6500" y="2628900"/>
            <a:ext cx="7937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table1 alias1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6500" y="2870200"/>
            <a:ext cx="7937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operator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71800" y="3124200"/>
            <a:ext cx="6172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expression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98800" y="3365500"/>
            <a:ext cx="6045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 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table2 alias2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98800" y="3606800"/>
            <a:ext cx="6045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alias1.column = alias2.column);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413000" y="520700"/>
            <a:ext cx="673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Correlated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1079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a correlated subquery to delete only those rows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EMPL6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that also exist in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EMP_HISTORY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5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9972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empl6 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2639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employee_id =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90800" y="3530600"/>
            <a:ext cx="655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employee_id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30500" y="38100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683000" y="3810000"/>
            <a:ext cx="1752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emp_history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730500" y="4076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683000" y="4076700"/>
            <a:ext cx="429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E.employee_id);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111500" y="520700"/>
            <a:ext cx="6032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clause, you can use the same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 block in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when it occurs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than once within a complex query.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82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retrieves the results of a query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2258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block and stores it in the user’s temporary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tablespace.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949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improves performance.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641600" y="520700"/>
            <a:ext cx="650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146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clause, write a query to display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department name and total salaries for those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departments whose total salary is greater than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average salary across departments.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5" name="TextBox 2"/>
          <p:cNvSpPr txBox="1"/>
          <p:nvPr/>
        </p:nvSpPr>
        <p:spPr>
          <a:xfrm>
            <a:off x="2641600" y="520700"/>
            <a:ext cx="650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Clause: Example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5700" y="19939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55700" y="2235200"/>
            <a:ext cx="1447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dept_costs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628900" y="22352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AS (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524000" y="2476500"/>
            <a:ext cx="6692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d.department_name, SUM(e.salary) AS dept_total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24000" y="27178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87600" y="2717800"/>
            <a:ext cx="3886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e JOIN departments 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24000" y="2959100"/>
            <a:ext cx="4826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387600" y="2959100"/>
            <a:ext cx="42672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e.department_id = d.department_id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524000" y="3213100"/>
            <a:ext cx="7620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d.department_name),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55700" y="3454400"/>
            <a:ext cx="1193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avg_cost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628900" y="34544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AS (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524000" y="3695700"/>
            <a:ext cx="54737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SUM(dept_total)/COUNT(*) AS dept_avg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524000" y="3937000"/>
            <a:ext cx="723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387600" y="3937000"/>
            <a:ext cx="1625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dept_costs)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155700" y="4191000"/>
            <a:ext cx="1193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155700" y="44323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019300" y="4432300"/>
            <a:ext cx="1447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dept_costs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155700" y="4673600"/>
            <a:ext cx="889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019300" y="4673600"/>
            <a:ext cx="168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dept_total &gt;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2133600" y="4914900"/>
            <a:ext cx="70104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dept_avg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FROMavg_cost)</a:t>
            </a:r>
          </a:p>
          <a:p>
            <a:pPr>
              <a:lnSpc>
                <a:spcPts val="20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55700" y="54356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ORDER BY department_name;</a:t>
            </a:r>
          </a:p>
          <a:p>
            <a:pPr>
              <a:lnSpc>
                <a:spcPts val="17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the following: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multiple-column subquery returns more than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one column.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7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Multiple-column comparisons can be pairwise or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nonpairwise.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3708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multiple-column subquery can also be used in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025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of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Correlated subqueries are useful whenever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subquery must return a different result for each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candidate row.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82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EXISTS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 is a Boolean operator that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32385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tests the presence of a value.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19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Correlated subqueries can be used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39497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356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use the same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66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 block in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when it occurs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than once.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6: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5130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multiple-column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41402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Writing correlated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2997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97200"/>
            <a:ext cx="3771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EXISTS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3416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scalar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8100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810000"/>
            <a:ext cx="3175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213100" y="546100"/>
            <a:ext cx="5930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What Is a Role?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318000" y="2806700"/>
            <a:ext cx="482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86500" y="3784600"/>
            <a:ext cx="2857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Manager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89400" y="4686300"/>
            <a:ext cx="5054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Privileges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" y="5168900"/>
            <a:ext cx="2476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Allocating privileges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740400" y="5168900"/>
            <a:ext cx="2476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Allocating privileges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79600" y="5435600"/>
            <a:ext cx="1828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without a role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286500" y="5435600"/>
            <a:ext cx="147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with a role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743200" y="2679700"/>
            <a:ext cx="6400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Hierarchical Retrieval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6032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Interpret the concept of a hierarchical query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424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tree-structured report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3429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Format hierarchical data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5664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Exclude branches from the tree structure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1193800" y="520700"/>
            <a:ext cx="795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Sample Data from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2700" y="3098800"/>
            <a:ext cx="7861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Natural Tree Structure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467100" y="19050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100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(Parent)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14800" y="2286000"/>
            <a:ext cx="5029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King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6000" y="2578100"/>
            <a:ext cx="8128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 = 100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(Child)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3378200"/>
            <a:ext cx="110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Kochhar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76500" y="3378200"/>
            <a:ext cx="1092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De Haan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911600" y="3352800"/>
            <a:ext cx="1143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Mourgos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286500" y="3378200"/>
            <a:ext cx="100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Zlotkey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327900" y="3378200"/>
            <a:ext cx="1168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Hartstein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98500" y="4394200"/>
            <a:ext cx="1841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Whalen Higgins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514600" y="4406900"/>
            <a:ext cx="977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Hunold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416300" y="4394200"/>
            <a:ext cx="2438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Rajs  Davies    Matos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829300" y="4394200"/>
            <a:ext cx="96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Vargas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7581900" y="4965700"/>
            <a:ext cx="1562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Fay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74800" y="5384800"/>
            <a:ext cx="2489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Gietz Ernst    Lorentz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511800" y="5397500"/>
            <a:ext cx="2451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Abel    Taylor   Grant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806700" y="546100"/>
            <a:ext cx="633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Hierarchical Queries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2146300"/>
            <a:ext cx="8039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[LEVEL],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27178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condition(s)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30099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[START WITH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condition(s)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" y="32893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4368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[CONNECT BY PRIOR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condition(s)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	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7100" y="3822700"/>
            <a:ext cx="8216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2205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 condition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3434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 comparison_operator expr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124200" y="546100"/>
            <a:ext cx="6019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Walking the Tree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146300"/>
            <a:ext cx="8051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Starting Point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90600" y="2679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679700"/>
            <a:ext cx="5562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Specifies the condition that must be met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90600" y="3073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3073400"/>
            <a:ext cx="3898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Accepts any valid condition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5433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 WITH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column1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value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3600" y="4254500"/>
            <a:ext cx="82804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table, start with the employee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whose last name is Kochhar.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200" y="51435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...START WITH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last_name</a:t>
            </a:r>
            <a:r>
              <a:rPr lang="en-CA" sz="1113" b="1" smtClean="0">
                <a:solidFill>
                  <a:srgbClr val="000000"/>
                </a:solidFill>
                <a:latin typeface="Courier New Bold"/>
                <a:cs typeface="Courier New Bold"/>
              </a:rPr>
              <a:t> =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'Kochhar'</a:t>
            </a:r>
          </a:p>
          <a:p>
            <a:pPr>
              <a:lnSpc>
                <a:spcPts val="2160"/>
              </a:lnSpc>
            </a:pPr>
            <a:endParaRPr lang="en-CA" sz="174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124200" y="546100"/>
            <a:ext cx="6019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Walking the Tree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9939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CONNECT BY PRIOR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column1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 =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column2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2500" y="2476500"/>
            <a:ext cx="8191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Walk from the top down,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0480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... CONNECT BY PRIOR employee_id = manager_id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949700"/>
            <a:ext cx="8051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Direction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22500" y="4673600"/>
            <a:ext cx="6921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2425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Top down	Column1 = Parent Key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48200" y="4927600"/>
            <a:ext cx="449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Column2 = Child Key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22500" y="5410200"/>
            <a:ext cx="6921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2425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Bottom up	Column1 = Child Key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48200" y="5702300"/>
            <a:ext cx="449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Column2 = Parent Key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295400" y="546100"/>
            <a:ext cx="7848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Walking the Tree: From the Bottom Up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9500" y="22225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job_id, manager_id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501900"/>
            <a:ext cx="825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32000" y="2501900"/>
            <a:ext cx="1498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79500" y="27940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32000" y="2794000"/>
            <a:ext cx="3403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 employee_id = 101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79500" y="30734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45"/>
              </a:lnSpc>
              <a:tabLst>
                <a:tab pos="5727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CONNECT BY PRIOR manager_id = employee_id	;</a:t>
            </a:r>
          </a:p>
          <a:p>
            <a:pPr>
              <a:lnSpc>
                <a:spcPts val="214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333500" y="546100"/>
            <a:ext cx="7810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Walking the Tree: From the Top Down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17600" y="18796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 last_name||' reports to '||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600" y="2146300"/>
            <a:ext cx="96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PRIOR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209800" y="2146300"/>
            <a:ext cx="3695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 "Walk Top Down"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17600" y="2451100"/>
            <a:ext cx="825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209800" y="2451100"/>
            <a:ext cx="1498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17600" y="2743200"/>
            <a:ext cx="952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209800" y="2743200"/>
            <a:ext cx="3416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last_name = 'King'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17600" y="30353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5740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CONNECT BY PRIOR employee_id = manager_id	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8400" y="5118100"/>
            <a:ext cx="79756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006600" y="495300"/>
            <a:ext cx="71374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12573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Ranking Rows with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LEVEL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Pseudocolumn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606800" y="1841500"/>
            <a:ext cx="553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Level 1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90900" y="2108200"/>
            <a:ext cx="575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root/parent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71900" y="2451100"/>
            <a:ext cx="5372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King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3900" y="3340100"/>
            <a:ext cx="2235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3716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Kochhar	De Haan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68700" y="3327400"/>
            <a:ext cx="2247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Mourgos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943600" y="3390900"/>
            <a:ext cx="3086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  <a:tabLst>
                <a:tab pos="1028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Zlotkey	Hartstein</a:t>
            </a:r>
          </a:p>
          <a:p>
            <a:pPr>
              <a:lnSpc>
                <a:spcPts val="128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38900" y="3987800"/>
            <a:ext cx="2590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521208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Level 3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parent/child /leaf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57200" y="4356100"/>
            <a:ext cx="100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Whalen</a:t>
            </a:r>
          </a:p>
          <a:p>
            <a:pPr>
              <a:lnSpc>
                <a:spcPts val="14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333500" y="4356100"/>
            <a:ext cx="1028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Higgins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171700" y="4356100"/>
            <a:ext cx="977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Hunold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073400" y="4356100"/>
            <a:ext cx="2438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Rajs  Davies    Matos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473700" y="4356100"/>
            <a:ext cx="96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Vargas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7239000" y="4927600"/>
            <a:ext cx="1905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Fay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7300" y="5346700"/>
            <a:ext cx="2451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GietzErnst    Lorentz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5156200" y="5359400"/>
            <a:ext cx="2451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Abel    Taylor   Grant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930900" y="5702300"/>
            <a:ext cx="32131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Level 4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leaf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977900" y="546100"/>
            <a:ext cx="816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and Granting Privileges to a Role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1892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role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2200" y="22606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ROLE manager;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5654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Role created.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0353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Grant privileges to a role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5179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create table, create view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 manager;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4127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462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4622800"/>
            <a:ext cx="2933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Grant a role to users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92200" y="51054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manager TO DE HAAN, KOCHHAR;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200" y="54102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282700" y="558800"/>
            <a:ext cx="7861300" cy="939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  <a:tabLst>
                <a:tab pos="18796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Formatting Hierarchical Reports Using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	LEVEL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LPAD</a:t>
            </a:r>
          </a:p>
          <a:p>
            <a:pPr>
              <a:lnSpc>
                <a:spcPts val="31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report displaying company management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463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levels, beginning with the highest level and indenting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each of the following levels.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30300" y="3263900"/>
            <a:ext cx="8013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COLUMN org_chart FORMAT A12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0300" y="3530600"/>
            <a:ext cx="8013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  <a:tabLst>
                <a:tab pos="850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LPAD(last_name, LENGTH(last_name)+(LEVEL*2)-2,'_')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81200" y="3797300"/>
            <a:ext cx="7162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AS org_chart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0300" y="4038600"/>
            <a:ext cx="7239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981200" y="4038600"/>
            <a:ext cx="1333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30300" y="4292600"/>
            <a:ext cx="8013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START WITH last_name='King'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30300" y="4533900"/>
            <a:ext cx="8013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CONNECT BY PRIOR employee_id=manager_id</a:t>
            </a:r>
          </a:p>
          <a:p>
            <a:pPr>
              <a:lnSpc>
                <a:spcPts val="189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3009900" y="546100"/>
            <a:ext cx="6134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Pruning Branches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5900" y="1866900"/>
            <a:ext cx="2616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737100" y="1866900"/>
            <a:ext cx="3302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CONNECT BY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85900" y="2159000"/>
            <a:ext cx="247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eliminate a node.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737100" y="2159000"/>
            <a:ext cx="269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eliminate a branch.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39800" y="2857500"/>
            <a:ext cx="6223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last_name != 'Higgins'CONNECT BY PRIOR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737100" y="3124200"/>
            <a:ext cx="3530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manager_id</a:t>
            </a:r>
          </a:p>
          <a:p>
            <a:pPr>
              <a:lnSpc>
                <a:spcPts val="194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737100" y="3403600"/>
            <a:ext cx="388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AND last_name != 'Higgins'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311400" y="3911600"/>
            <a:ext cx="110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Kochhar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588000" y="3886200"/>
            <a:ext cx="110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Kochhar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78000" y="4902200"/>
            <a:ext cx="100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Whalen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97200" y="4902200"/>
            <a:ext cx="1028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Higgins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054600" y="4876800"/>
            <a:ext cx="100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Whalen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6273800" y="4876800"/>
            <a:ext cx="1028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Higgins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149600" y="59817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1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Gietz</a:t>
            </a:r>
          </a:p>
          <a:p>
            <a:pPr>
              <a:lnSpc>
                <a:spcPts val="201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6426200" y="5943600"/>
            <a:ext cx="787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Gietz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the following: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use hierarchical queries to view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hierarchical relationship between rows in a table.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7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specify the direction and starting point of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3708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eliminate nodes or branches by pruning.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7: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55245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Distinguishing hierarchical queries from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3340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nonhierarchical 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59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32004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Walking through a tree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40100"/>
            <a:ext cx="6731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Producing an indented report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LEVEL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683000"/>
            <a:ext cx="2171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pseudocolumn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089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089400"/>
            <a:ext cx="3619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Pruning the tree structure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495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495800"/>
            <a:ext cx="2628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Sorting the output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159000" y="2679700"/>
            <a:ext cx="6985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 Support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44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regular expression support in SQL to search,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match, and replace strings all in terms of regular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expressions.</a:t>
            </a:r>
          </a:p>
          <a:p>
            <a:pPr>
              <a:lnSpc>
                <a:spcPts val="26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32000" y="546100"/>
            <a:ext cx="7112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1270000"/>
            <a:ext cx="5257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 multilingual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19500" y="1536700"/>
            <a:ext cx="5524500" cy="1168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5"/>
              </a:lnSpc>
              <a:tabLst>
                <a:tab pos="7239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support for SQL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and PLSQL string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types</a:t>
            </a:r>
          </a:p>
          <a:p>
            <a:pPr>
              <a:lnSpc>
                <a:spcPts val="21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18000" y="3784600"/>
            <a:ext cx="48260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C8"/>
                </a:solidFill>
                <a:latin typeface="Arial Bold"/>
                <a:cs typeface="Arial Bold"/>
              </a:rPr>
              <a:t>ABC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41500" y="4622800"/>
            <a:ext cx="730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 method of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84300" y="4876800"/>
            <a:ext cx="43942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34703"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describing both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simple and complex</a:t>
            </a:r>
          </a:p>
          <a:p>
            <a:pPr>
              <a:lnSpc>
                <a:spcPts val="18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01800" y="5346700"/>
            <a:ext cx="4076700" cy="609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40200"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patterns for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searching and</a:t>
            </a:r>
          </a:p>
          <a:p>
            <a:pPr>
              <a:lnSpc>
                <a:spcPts val="18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65300" y="5816600"/>
            <a:ext cx="401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manipulating</a:t>
            </a:r>
          </a:p>
          <a:p>
            <a:pPr>
              <a:lnSpc>
                <a:spcPts val="182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80100" y="4838700"/>
            <a:ext cx="31496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82879">
              <a:lnSpc>
                <a:spcPts val="2000"/>
              </a:lnSpc>
              <a:tabLst>
                <a:tab pos="190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Several new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functions to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support regular</a:t>
            </a:r>
          </a:p>
          <a:p>
            <a:pPr>
              <a:lnSpc>
                <a:spcPts val="201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57900" y="5651500"/>
            <a:ext cx="297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expressions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7" name="TextBox 2"/>
          <p:cNvSpPr txBox="1"/>
          <p:nvPr/>
        </p:nvSpPr>
        <p:spPr>
          <a:xfrm>
            <a:off x="3149600" y="546100"/>
            <a:ext cx="5994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Meta Characters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8400" y="1371600"/>
            <a:ext cx="90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Symbol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171700" y="1371600"/>
            <a:ext cx="1231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168400" y="1651000"/>
            <a:ext cx="330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*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71700" y="1651000"/>
            <a:ext cx="3200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zero or more occurrences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68400" y="1930400"/>
            <a:ext cx="292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|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71700" y="1930400"/>
            <a:ext cx="4762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Alteration operator for specifying alternative matches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104900" y="2197100"/>
            <a:ext cx="508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^/$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171700" y="2197100"/>
            <a:ext cx="326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the start-of-line/end-of-line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168400" y="2476500"/>
            <a:ext cx="431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[ ]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171700" y="2476500"/>
            <a:ext cx="54737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Bracket expression for a matching list matching any one of the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71700" y="2654300"/>
            <a:ext cx="3175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7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expressions represented in the list</a:t>
            </a:r>
          </a:p>
          <a:p>
            <a:pPr>
              <a:lnSpc>
                <a:spcPts val="13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68400" y="2921000"/>
            <a:ext cx="558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{m}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71700" y="2921000"/>
            <a:ext cx="2336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exactly </a:t>
            </a:r>
            <a:r>
              <a:rPr lang="en-CA" sz="1413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m</a:t>
            </a: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 times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168400" y="3200400"/>
            <a:ext cx="698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{m,n}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171700" y="3200400"/>
            <a:ext cx="4508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at least </a:t>
            </a:r>
            <a:r>
              <a:rPr lang="en-CA" sz="1413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m</a:t>
            </a: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 times but no more than </a:t>
            </a:r>
            <a:r>
              <a:rPr lang="en-CA" sz="1413" b="1" i="1" smtClean="0">
                <a:solidFill>
                  <a:srgbClr val="000000"/>
                </a:solidFill>
                <a:latin typeface="Arial Bold Italic"/>
                <a:cs typeface="Arial Bold Italic"/>
              </a:rPr>
              <a:t>n</a:t>
            </a: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 times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168400" y="3467100"/>
            <a:ext cx="533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[: :]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171700" y="3467100"/>
            <a:ext cx="5918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Specifies a character class and matches any character in that class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168400" y="3733800"/>
            <a:ext cx="304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\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171700" y="3733800"/>
            <a:ext cx="5816600" cy="17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Can have 4 different meanings: 1. Stand for itself. 2. Quote the next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2171700" y="3924300"/>
            <a:ext cx="44450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character. 3. Introduce an operator. 4. Do nothing.</a:t>
            </a:r>
          </a:p>
          <a:p>
            <a:pPr>
              <a:lnSpc>
                <a:spcPts val="1385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168400" y="4191000"/>
            <a:ext cx="368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+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2171700" y="4191000"/>
            <a:ext cx="3048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one or more occurrence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168400" y="4470400"/>
            <a:ext cx="368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?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2171700" y="4470400"/>
            <a:ext cx="2971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zero or one occurrence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2171700" y="4737100"/>
            <a:ext cx="5943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Matches any character in the supported character set, except NULL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1168400" y="5016500"/>
            <a:ext cx="3683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()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2171700" y="5016500"/>
            <a:ext cx="4978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Grouping expression, treated as a single subexpression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1168400" y="5283200"/>
            <a:ext cx="584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[==]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2171700" y="5283200"/>
            <a:ext cx="2794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Specifies equivalence classes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1168400" y="5575300"/>
            <a:ext cx="406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\n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2171700" y="5575300"/>
            <a:ext cx="2514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Back-reference expression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4" name="TextBox 34"/>
          <p:cNvSpPr txBox="1"/>
          <p:nvPr/>
        </p:nvSpPr>
        <p:spPr>
          <a:xfrm>
            <a:off x="1168400" y="5842000"/>
            <a:ext cx="482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[..]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5" name="TextBox 35"/>
          <p:cNvSpPr txBox="1"/>
          <p:nvPr/>
        </p:nvSpPr>
        <p:spPr>
          <a:xfrm>
            <a:off x="2171700" y="5842000"/>
            <a:ext cx="5791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413" b="1" smtClean="0">
                <a:solidFill>
                  <a:srgbClr val="000000"/>
                </a:solidFill>
                <a:latin typeface="Arial Bold"/>
                <a:cs typeface="Arial Bold"/>
              </a:rPr>
              <a:t>Specifies one collation element, such as a multicharacter element</a:t>
            </a:r>
          </a:p>
          <a:p>
            <a:pPr>
              <a:lnSpc>
                <a:spcPts val="1610"/>
              </a:lnSpc>
            </a:pPr>
            <a:endParaRPr/>
          </a:p>
        </p:txBody>
      </p:sp>
      <p:sp>
        <p:nvSpPr>
          <p:cNvPr id="36" name="TextBox 3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4" name="TextBox 2"/>
          <p:cNvSpPr txBox="1"/>
          <p:nvPr/>
        </p:nvSpPr>
        <p:spPr>
          <a:xfrm>
            <a:off x="2616200" y="546100"/>
            <a:ext cx="6527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Meta Characters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066800"/>
            <a:ext cx="8051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Problem: Find 'abc' within a string: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13081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Solution: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289300" y="1308100"/>
            <a:ext cx="838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'abc'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696200" y="12573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1549400"/>
            <a:ext cx="1193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416300" y="1549400"/>
            <a:ext cx="584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abc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17907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Does not match: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289300" y="17907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'def'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92200" y="2120900"/>
            <a:ext cx="706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Problem: To find 'a' followed by any character, followed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679700" y="2362200"/>
            <a:ext cx="9652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by 'c'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92200" y="2616200"/>
            <a:ext cx="5969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Meta Character: </a:t>
            </a:r>
            <a:r>
              <a:rPr lang="en-CA" sz="1606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any</a:t>
            </a: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 character is defined by '.'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92200" y="28575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679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Solution:	'a.c'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200" y="31115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806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	abc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92200" y="33528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806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	adc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2200" y="35941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806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	alc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2200" y="38481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806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	a&amp;c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2200" y="40894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8067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Does not match:	abb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696200" y="2908300"/>
            <a:ext cx="133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92200" y="4445000"/>
            <a:ext cx="5969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Problem: To find one or more occurrences of 'a'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092200" y="4686300"/>
            <a:ext cx="6946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Meta Character: Use'+' sign to match one or more of the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092200" y="4927600"/>
            <a:ext cx="25400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previous characters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092200" y="51689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Solution: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3657600" y="51689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'a+'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7696200" y="50673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1092200" y="5410200"/>
            <a:ext cx="12065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3771900" y="5410200"/>
            <a:ext cx="3556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092200" y="5664200"/>
            <a:ext cx="1193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Matches: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3771900" y="5664200"/>
            <a:ext cx="469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aa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1092200" y="59055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Does not match: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3771900" y="5905500"/>
            <a:ext cx="647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bbb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33" name="TextBox 3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968500" y="546100"/>
            <a:ext cx="717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2006600"/>
            <a:ext cx="20066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Function Name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467100" y="2006600"/>
            <a:ext cx="15748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104900" y="2387600"/>
            <a:ext cx="1866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REGEXP_LIKE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467100" y="2387600"/>
            <a:ext cx="4864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Similar to the 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operator, but performs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467100" y="2679700"/>
            <a:ext cx="56769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 matching instead of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simple pattern matching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3327400"/>
            <a:ext cx="8039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3622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REGEXP_REPLACE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Searches for a regular expression pattern</a:t>
            </a:r>
          </a:p>
          <a:p>
            <a:pPr>
              <a:lnSpc>
                <a:spcPts val="24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67100" y="36322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and replaces it with a replacement string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4900" y="3962400"/>
            <a:ext cx="8039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3622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REGEXP_INSTR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Searches for a given string for a regular</a:t>
            </a:r>
          </a:p>
          <a:p>
            <a:pPr>
              <a:lnSpc>
                <a:spcPts val="24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67100" y="42672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expression pattern and returns the</a:t>
            </a:r>
          </a:p>
          <a:p>
            <a:pPr>
              <a:lnSpc>
                <a:spcPts val="20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467100" y="45466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position where the match is found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4876800"/>
            <a:ext cx="8039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3622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REGEXP_SUBSTR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Searches for a regular expression pattern</a:t>
            </a:r>
          </a:p>
          <a:p>
            <a:pPr>
              <a:lnSpc>
                <a:spcPts val="24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467100" y="51816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within a given string and returns the</a:t>
            </a:r>
          </a:p>
          <a:p>
            <a:pPr>
              <a:lnSpc>
                <a:spcPts val="203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67100" y="5461000"/>
            <a:ext cx="567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matched substring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374900" y="546100"/>
            <a:ext cx="676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Changing Your Password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DBA creates your user account and initializes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your password.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change your password by using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USER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4900" y="34671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USER HR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37719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IDENTIFIED BY employ;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40767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User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108200" y="520700"/>
            <a:ext cx="7035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Function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17600" y="2336800"/>
            <a:ext cx="8026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  <a:tabLst>
                <a:tab pos="17145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REGEXP_LIKE	(srcstr, pattern [,match_option])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600" y="2870200"/>
            <a:ext cx="8026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  <a:tabLst>
                <a:tab pos="17145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REGEXP_INSTR	(srcstr, pattern [, position [, occurrence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46400" y="3111500"/>
            <a:ext cx="6197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9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[, return_option [, match_option]]]])</a:t>
            </a:r>
          </a:p>
          <a:p>
            <a:pPr>
              <a:lnSpc>
                <a:spcPts val="189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7600" y="3568700"/>
            <a:ext cx="8026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REGEXP_SUBSTR (srcstr, pattern [, position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46400" y="3810000"/>
            <a:ext cx="6197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[, occurrence [, match_option]]])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7600" y="4229100"/>
            <a:ext cx="80264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18288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REGEXP_REPLACE(srcstr, pattern [,replacestr [, position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[, occurrence [, match_option]]]])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Performing Basic Searches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1866900"/>
            <a:ext cx="8077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first_name, last_name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employees</a:t>
            </a:r>
          </a:p>
          <a:p>
            <a:pPr>
              <a:lnSpc>
                <a:spcPts val="2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2692400"/>
            <a:ext cx="807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REGEXP_LIKE (first_name, '^Ste(v|ph)en$');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549400" y="546100"/>
            <a:ext cx="7594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Checking the Presence of a Pattern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9500" y="19558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street_address,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98600" y="2235200"/>
            <a:ext cx="764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REGEXP_INSTR(street_address,'[^[:alpha:]]')</a:t>
            </a:r>
          </a:p>
          <a:p>
            <a:pPr>
              <a:lnSpc>
                <a:spcPts val="20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2501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044700" y="25019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79500" y="27813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8600" y="3060700"/>
            <a:ext cx="764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REGEXP_INSTR(street_address,'[^[:alpha:]]')&gt; 1;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1689100" y="546100"/>
            <a:ext cx="7454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Example of Extracting Substrings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1943100"/>
            <a:ext cx="80772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REGEXP_SUBSTR(street_address , ' [^ ]+ ')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"Road" FROM locations;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6500" y="4787900"/>
            <a:ext cx="7937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933700" y="546100"/>
            <a:ext cx="6210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Replacing Patterns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9500" y="1917700"/>
            <a:ext cx="80645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2860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REGEXP_REPLACE( country_name, '(.)',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	'\1 ') "REGEXP_REPLACE"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5400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countries;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6500" y="4800600"/>
            <a:ext cx="7937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Courier New Bold"/>
                <a:cs typeface="Courier New Bold"/>
              </a:rPr>
              <a:t>…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400300" y="546100"/>
            <a:ext cx="67437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5715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Expressions and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Check Constraints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9500" y="19939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emp8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8900" y="2260600"/>
            <a:ext cx="3670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9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ADD CONSTRAINT email_addr</a:t>
            </a:r>
          </a:p>
          <a:p>
            <a:pPr>
              <a:lnSpc>
                <a:spcPts val="229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7391400" y="2222500"/>
            <a:ext cx="3937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358900" y="2540000"/>
            <a:ext cx="778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CHECK(REGEXP_LIKE(email,'@'))NOVALIDATE ;</a:t>
            </a:r>
          </a:p>
          <a:p>
            <a:pPr>
              <a:lnSpc>
                <a:spcPts val="211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33147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emp8 VALUES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8900" y="3581400"/>
            <a:ext cx="59182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(500,'Christian','Patel',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'ChrisP2creme.com', 1234567890,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3644900"/>
            <a:ext cx="1638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8600" y="4152900"/>
            <a:ext cx="764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'12-Jan-2004', 'HR_REP', 2000, null, 102, 40) ;</a:t>
            </a:r>
          </a:p>
          <a:p>
            <a:pPr>
              <a:lnSpc>
                <a:spcPts val="19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447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 use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 support in SQL and PL/SQL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search, match, and replace strings all in terms of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expressions.</a:t>
            </a:r>
          </a:p>
          <a:p>
            <a:pPr>
              <a:lnSpc>
                <a:spcPts val="26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8: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using regular expressions.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400300" y="2679700"/>
            <a:ext cx="674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Writing Advanced Scripts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appendix, you should be able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the type of problems that are solved by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SQL to generate SQL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276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Write a script that generates a script of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19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013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Write a script that generates a script of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356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1244600" y="4572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Author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44600" y="6858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Priya Vennapusa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003300"/>
            <a:ext cx="194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Technical Contributors and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Reviewers</a:t>
            </a:r>
          </a:p>
          <a:p>
            <a:pPr>
              <a:lnSpc>
                <a:spcPts val="1320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14224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Brian Boxx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1587500"/>
            <a:ext cx="194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Andrew Brannigan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Zarko Cesljas</a:t>
            </a:r>
          </a:p>
          <a:p>
            <a:pPr>
              <a:lnSpc>
                <a:spcPts val="1330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1917700"/>
            <a:ext cx="1943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Marjolein Dekkers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Joel Goodman</a:t>
            </a:r>
          </a:p>
          <a:p>
            <a:pPr>
              <a:lnSpc>
                <a:spcPts val="132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4600" y="2260600"/>
            <a:ext cx="19431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Nancy Greenberg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Stefan Grenstad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Rosita Hanoman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Angelika Krupp</a:t>
            </a:r>
          </a:p>
          <a:p>
            <a:pPr>
              <a:lnSpc>
                <a:spcPts val="1320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4600" y="2933700"/>
            <a:ext cx="19431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Christopher Lawless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Malika Marghadi</a:t>
            </a:r>
            <a:r>
              <a:rPr lang="en-CA" sz="11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103" smtClean="0">
                <a:solidFill>
                  <a:srgbClr val="000000"/>
                </a:solidFill>
                <a:latin typeface="Times New Roman"/>
              </a:rPr>
            </a:b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Priya Nathan</a:t>
            </a:r>
          </a:p>
          <a:p>
            <a:pPr>
              <a:lnSpc>
                <a:spcPts val="1320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4600" y="34417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Ruediger Steffan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4600" y="37719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13" b="1" smtClean="0">
                <a:solidFill>
                  <a:srgbClr val="000000"/>
                </a:solidFill>
                <a:latin typeface="Times New Roman Bold"/>
                <a:cs typeface="Times New Roman Bold"/>
              </a:rPr>
              <a:t>Publisher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4600" y="4013200"/>
            <a:ext cx="1943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CA" sz="1103" smtClean="0">
                <a:solidFill>
                  <a:srgbClr val="000000"/>
                </a:solidFill>
                <a:latin typeface="Times New Roman"/>
                <a:cs typeface="Times New Roman"/>
              </a:rPr>
              <a:t>Hemachitra K</a:t>
            </a:r>
          </a:p>
          <a:p>
            <a:pPr>
              <a:lnSpc>
                <a:spcPts val="1265"/>
              </a:lnSpc>
            </a:pPr>
            <a:endParaRPr lang="en-CA" sz="1103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289300" y="457200"/>
            <a:ext cx="57404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13" b="1" smtClean="0">
                <a:solidFill>
                  <a:srgbClr val="000000"/>
                </a:solidFill>
                <a:latin typeface="Arial Bold"/>
                <a:cs typeface="Arial Bold"/>
              </a:rPr>
              <a:t>Copyright © 2004, Oracle.  All rights reserved.</a:t>
            </a:r>
          </a:p>
          <a:p>
            <a:pPr>
              <a:lnSpc>
                <a:spcPts val="92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289300" y="6858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This documentation contains proprietary information of Oracle Corporation. It is provided under a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license agreement containing restrictions on use and disclosure and is also protected by copyright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law. Reverse engineering of the software is prohibited. If this documentation is delivered to a U.S.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289300" y="1054100"/>
            <a:ext cx="5740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Government Agency of the Department of Defense, then it is delivered with Restricted Rights and the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following legend is applicable:</a:t>
            </a:r>
          </a:p>
          <a:p>
            <a:pPr>
              <a:lnSpc>
                <a:spcPts val="97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289300" y="1422400"/>
            <a:ext cx="5740400" cy="165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13" b="1" smtClean="0">
                <a:solidFill>
                  <a:srgbClr val="000000"/>
                </a:solidFill>
                <a:latin typeface="Arial Bold"/>
                <a:cs typeface="Arial Bold"/>
              </a:rPr>
              <a:t>Restricted Rights Legend</a:t>
            </a:r>
          </a:p>
          <a:p>
            <a:pPr>
              <a:lnSpc>
                <a:spcPts val="92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89300" y="1651000"/>
            <a:ext cx="57404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Use, duplication or disclosure by the Government is subject to restrictions for commercial computer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software and shall be deemed to be Restricted Rights software under Federal law, as set forth in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subparagraph (c)(1)(ii) of DFARS 252.227-7013, Rights in Technical Data and Computer Software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(October 1988).</a:t>
            </a:r>
          </a:p>
          <a:p>
            <a:pPr>
              <a:lnSpc>
                <a:spcPts val="96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289300" y="22606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This material or any portion of it may not be copied in any form or by any means without the express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prior written permission of the Education Products group of Oracle Corporation. Any other copying is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a violation of copyright law and may result in civil and/or criminal penalties.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89300" y="2730500"/>
            <a:ext cx="5740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If this documentation is delivered to a U.S. Government Agency not within the Department of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Defense, then it is delivered with “Restricted Rights,” as defined in FAR 52.227-14, Rights in Data-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General, including Alternate III (June 1987).</a:t>
            </a:r>
          </a:p>
          <a:p>
            <a:pPr>
              <a:lnSpc>
                <a:spcPts val="96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89300" y="3213100"/>
            <a:ext cx="5740400" cy="520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The information in this document is subject to change without notice. If you find any problems in the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documentation, please report them in writing to Worldwide Education Services, Oracle Corporation,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500Oracle Parkway, Box SB-6, Redwood Shores, CA 94065. Oracle Corporation does not warrant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that this document is error-free.</a:t>
            </a:r>
          </a:p>
          <a:p>
            <a:pPr>
              <a:lnSpc>
                <a:spcPts val="96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289300" y="3822700"/>
            <a:ext cx="5740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Oracle and all references to Oracle Products are trademarks or registered trademarks of Oracle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Corporation.</a:t>
            </a:r>
          </a:p>
          <a:p>
            <a:pPr>
              <a:lnSpc>
                <a:spcPts val="955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289300" y="4178300"/>
            <a:ext cx="5740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All other products or company names are used for identification purposes only, and may be</a:t>
            </a:r>
            <a:r>
              <a:rPr lang="en-CA" sz="8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803" smtClean="0">
                <a:solidFill>
                  <a:srgbClr val="000000"/>
                </a:solidFill>
                <a:latin typeface="Times New Roman"/>
              </a:rPr>
            </a:br>
            <a:r>
              <a:rPr lang="en-CA" sz="803" smtClean="0">
                <a:solidFill>
                  <a:srgbClr val="000000"/>
                </a:solidFill>
                <a:latin typeface="Arial"/>
                <a:cs typeface="Arial"/>
              </a:rPr>
              <a:t>trademarks of their respective owners.</a:t>
            </a:r>
          </a:p>
          <a:p>
            <a:pPr>
              <a:lnSpc>
                <a:spcPts val="970"/>
              </a:lnSpc>
            </a:pPr>
            <a:endParaRPr lang="en-CA" sz="803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32" name="TextBox 2"/>
          <p:cNvSpPr txBox="1"/>
          <p:nvPr/>
        </p:nvSpPr>
        <p:spPr>
          <a:xfrm>
            <a:off x="3098800" y="546100"/>
            <a:ext cx="604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44600" y="17780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mtClean="0">
                <a:solidFill>
                  <a:srgbClr val="000000"/>
                </a:solidFill>
                <a:latin typeface="Arial Bold"/>
                <a:cs typeface="Arial Bold"/>
              </a:rPr>
              <a:t>Object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2082800"/>
            <a:ext cx="128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Privilege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302000" y="2082800"/>
            <a:ext cx="939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267200" y="2082800"/>
            <a:ext cx="85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130800" y="2082800"/>
            <a:ext cx="1409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Sequence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6553200" y="2082800"/>
            <a:ext cx="147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Arial Bold"/>
                <a:cs typeface="Arial Bold"/>
              </a:rPr>
              <a:t>Procedure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244600" y="25527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ALTER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492500" y="25527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473700" y="25527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244600" y="30353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492500" y="30353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508500" y="30353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244600" y="35179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EXECUTE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6934200" y="35179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244600" y="4000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INDEX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556000" y="40005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244600" y="44704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556000" y="44704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4508500" y="44704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244600" y="49530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REFERENCES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3556000" y="49530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1244600" y="54356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3556000" y="54356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6" name="TextBox 26"/>
          <p:cNvSpPr txBox="1"/>
          <p:nvPr/>
        </p:nvSpPr>
        <p:spPr>
          <a:xfrm>
            <a:off x="4508500" y="54356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7" name="TextBox 27"/>
          <p:cNvSpPr txBox="1"/>
          <p:nvPr/>
        </p:nvSpPr>
        <p:spPr>
          <a:xfrm>
            <a:off x="5473700" y="54356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8" name="TextBox 28"/>
          <p:cNvSpPr txBox="1"/>
          <p:nvPr/>
        </p:nvSpPr>
        <p:spPr>
          <a:xfrm>
            <a:off x="1244600" y="58674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0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3556000" y="58674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4508500" y="5867400"/>
            <a:ext cx="45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09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√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31" name="TextBox 3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184400" y="546100"/>
            <a:ext cx="695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SQL to Generate SQL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01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can be used to generate scripts in SQL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2844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data dictionary: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62100" y="2616200"/>
            <a:ext cx="75819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Is a collection of tables and views that contain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database information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289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Is created and maintained by the Oracle server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270500" y="4165600"/>
            <a:ext cx="387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dictionary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289300" y="4279900"/>
            <a:ext cx="5854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98900" y="5791200"/>
            <a:ext cx="524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 script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590800" y="546100"/>
            <a:ext cx="655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Basic Script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032000"/>
            <a:ext cx="8051800" cy="1168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5"/>
              </a:lnSpc>
              <a:tabLst>
                <a:tab pos="952500" algn="l"/>
                <a:tab pos="952500" algn="l"/>
                <a:tab pos="952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'CREATE TABLE ' || table_name ||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'_test ' || 'AS SELECT * FROM '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|| table_name ||' WHERE 1=2;'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AS "Create Table Script"</a:t>
            </a:r>
          </a:p>
          <a:p>
            <a:pPr>
              <a:lnSpc>
                <a:spcPts val="21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3124200"/>
            <a:ext cx="88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44700" y="3124200"/>
            <a:ext cx="196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user_tables;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133600" y="546100"/>
            <a:ext cx="7010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Controlling the Environment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41500" y="2082800"/>
            <a:ext cx="73025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ECHO OFF</a:t>
            </a:r>
          </a:p>
          <a:p>
            <a:pPr>
              <a:lnSpc>
                <a:spcPts val="2070"/>
              </a:lnSpc>
            </a:pPr>
            <a:endParaRPr lang="en-CA" sz="17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41500" y="2349500"/>
            <a:ext cx="3213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FEEDBACK OFF</a:t>
            </a:r>
            <a:r>
              <a:rPr lang="en-CA" sz="17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96" smtClean="0">
                <a:solidFill>
                  <a:srgbClr val="000000"/>
                </a:solidFill>
                <a:latin typeface="Times New Roman"/>
              </a:rPr>
            </a:br>
            <a:r>
              <a:rPr lang="en-CA" sz="18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PAGESIZE 0</a:t>
            </a:r>
          </a:p>
          <a:p>
            <a:pPr>
              <a:lnSpc>
                <a:spcPts val="2160"/>
              </a:lnSpc>
            </a:pPr>
            <a:endParaRPr lang="en-CA" sz="17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79600" y="3441700"/>
            <a:ext cx="317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SPOOL dropem.sql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993900" y="3886200"/>
            <a:ext cx="306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SQL STATEMENT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9600" y="4267200"/>
            <a:ext cx="317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SPOOL OFF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917700" y="4660900"/>
            <a:ext cx="31369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FEEDBACK ON</a:t>
            </a:r>
            <a:r>
              <a:rPr lang="en-CA" sz="17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96" smtClean="0">
                <a:solidFill>
                  <a:srgbClr val="000000"/>
                </a:solidFill>
                <a:latin typeface="Times New Roman"/>
              </a:rPr>
            </a:br>
            <a:r>
              <a:rPr lang="en-CA" sz="18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PAGESIZE 24</a:t>
            </a:r>
            <a:r>
              <a:rPr lang="en-CA" sz="17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96" smtClean="0">
                <a:solidFill>
                  <a:srgbClr val="000000"/>
                </a:solidFill>
                <a:latin typeface="Times New Roman"/>
              </a:rPr>
            </a:br>
            <a:r>
              <a:rPr lang="en-CA" sz="18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ECHO ON</a:t>
            </a:r>
          </a:p>
          <a:p>
            <a:pPr>
              <a:lnSpc>
                <a:spcPts val="2160"/>
              </a:lnSpc>
            </a:pPr>
            <a:endParaRPr lang="en-CA" sz="17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6200" y="2425700"/>
            <a:ext cx="38735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Set system variables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to appropriate values.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56200" y="4940300"/>
            <a:ext cx="38735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Set system variables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back to the default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value.</a:t>
            </a:r>
          </a:p>
          <a:p>
            <a:pPr>
              <a:lnSpc>
                <a:spcPts val="21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Complete Picture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21463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ECHO OFF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2413000"/>
            <a:ext cx="80391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FEEDBACK OFF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PAGESIZE 0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32385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'DROP TABLE ' || object_name || ';'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" y="3517900"/>
            <a:ext cx="800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97100" y="3517900"/>
            <a:ext cx="1879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04900" y="37846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97100" y="3784600"/>
            <a:ext cx="320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object_type = 'TABLE'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04900" y="40767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/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4900" y="4610100"/>
            <a:ext cx="80391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FEEDBACK ON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PAGESIZE 24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ECHO ON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1028700" y="546100"/>
            <a:ext cx="811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Dumping the Contents of a Table to a File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19431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HEADING OFF ECHO OFF FEEDBACK OFF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22225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PAGESIZE 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30480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33147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'INSERT INTO departments_test VALUES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71600" y="3581400"/>
            <a:ext cx="7772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(' || department_id || ', ''' || department_name ||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''', ''' || location_id || ''');'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41529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AS "Insert Statements Script"</a:t>
            </a:r>
          </a:p>
          <a:p>
            <a:pPr>
              <a:lnSpc>
                <a:spcPts val="19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4406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57400" y="44069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104900" y="46990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/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4900" y="55118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PAGESIZE 24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4900" y="5791200"/>
            <a:ext cx="8039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HEADING ON ECHO ON FEEDBACK ON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028700" y="546100"/>
            <a:ext cx="811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Dumping the Contents of a Table to a File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08300" y="1968500"/>
            <a:ext cx="1143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Source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350000" y="1968500"/>
            <a:ext cx="1054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Result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54100" y="2514600"/>
            <a:ext cx="125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'''X'''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5511800" y="2514600"/>
            <a:ext cx="64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'X'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54100" y="3035300"/>
            <a:ext cx="80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''''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511800" y="3035300"/>
            <a:ext cx="342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54100" y="3543300"/>
            <a:ext cx="430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''''||department_name||''''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511800" y="35433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'Administration'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54100" y="4064000"/>
            <a:ext cx="140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''', '''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511800" y="4064000"/>
            <a:ext cx="64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','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54100" y="4584700"/>
            <a:ext cx="1104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''');'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5511800" y="4584700"/>
            <a:ext cx="64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');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816100" y="546100"/>
            <a:ext cx="7327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Generating a Dynamic Predicate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2349500"/>
            <a:ext cx="803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COLUMN my_col NEW_VALUE dyn_where_clause</a:t>
            </a:r>
          </a:p>
          <a:p>
            <a:pPr>
              <a:lnSpc>
                <a:spcPts val="168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2768600"/>
            <a:ext cx="80391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DECODE('&amp;&amp;deptno', null,</a:t>
            </a:r>
            <a:r>
              <a:rPr lang="en-CA" sz="14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03" smtClean="0">
                <a:solidFill>
                  <a:srgbClr val="000000"/>
                </a:solidFill>
                <a:latin typeface="Times New Roman"/>
              </a:rPr>
            </a:b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 ('&amp;&amp;hiredate', null, ' ',</a:t>
            </a:r>
          </a:p>
          <a:p>
            <a:pPr>
              <a:lnSpc>
                <a:spcPts val="170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3200400"/>
            <a:ext cx="80391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'WHERE hire_date=TO_DATE('''||'&amp;&amp;hiredate'',''DD-MON-YYYY'')'),</a:t>
            </a:r>
            <a:r>
              <a:rPr lang="en-CA" sz="14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03" smtClean="0">
                <a:solidFill>
                  <a:srgbClr val="000000"/>
                </a:solidFill>
                <a:latin typeface="Times New Roman"/>
              </a:rPr>
            </a:b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DECODE ('&amp;&amp;hiredate', null,</a:t>
            </a:r>
          </a:p>
          <a:p>
            <a:pPr>
              <a:lnSpc>
                <a:spcPts val="160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" y="3619500"/>
            <a:ext cx="803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'WHERE department_id = ' || '&amp;&amp;deptno',</a:t>
            </a:r>
          </a:p>
          <a:p>
            <a:pPr>
              <a:lnSpc>
                <a:spcPts val="168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4900" y="3835400"/>
            <a:ext cx="803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6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'WHERE department_id = ' || '&amp;&amp;deptno' ||</a:t>
            </a:r>
          </a:p>
          <a:p>
            <a:pPr>
              <a:lnSpc>
                <a:spcPts val="146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4013200"/>
            <a:ext cx="80391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' AND hire_date = TO_DATE('''||'&amp;&amp;hiredate'',''DD-MON-YYYY'')'))</a:t>
            </a:r>
            <a:r>
              <a:rPr lang="en-CA" sz="140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03" smtClean="0">
                <a:solidFill>
                  <a:srgbClr val="000000"/>
                </a:solidFill>
                <a:latin typeface="Times New Roman"/>
              </a:rPr>
            </a:b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AS my_col FROM dual;</a:t>
            </a:r>
          </a:p>
          <a:p>
            <a:pPr>
              <a:lnSpc>
                <a:spcPts val="150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4889500"/>
            <a:ext cx="803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413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last_name FROM employees &amp;dyn_where_clause;</a:t>
            </a:r>
          </a:p>
          <a:p>
            <a:pPr>
              <a:lnSpc>
                <a:spcPts val="1680"/>
              </a:lnSpc>
            </a:pPr>
            <a:endParaRPr lang="en-CA" sz="1403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appendix, you should have learned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6388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write a SQL script to generate another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1676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SQL script.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3289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289300"/>
            <a:ext cx="5588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Script files often use the data dictionary.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695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95700"/>
            <a:ext cx="4953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capture the output in a file.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727200" y="2679700"/>
            <a:ext cx="7416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Architectural Components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appendix, you should be able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 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the Oracle server architecture and its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main components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List the structures involved in connecting a user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to an Oracle instance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038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List the stages in processing: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432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Queries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800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DML statements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5168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Commits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3098800" y="546100"/>
            <a:ext cx="604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01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Object privileges vary from object to object.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18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owner has all the privileges on the object.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6146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 owner can give specific privileges on that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2959100"/>
            <a:ext cx="2235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owner’s object.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44600" y="34544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33700" y="3454400"/>
            <a:ext cx="3644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object_priv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[(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columns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)]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244600" y="3759200"/>
            <a:ext cx="444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33700" y="3759200"/>
            <a:ext cx="105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object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244600" y="4064000"/>
            <a:ext cx="444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33700" y="4064000"/>
            <a:ext cx="2882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{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user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|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role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|PUBLIC}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244600" y="43815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[WITH GRANT OPTION];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1143000" y="546100"/>
            <a:ext cx="8001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Database Architecture: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Oracle database consists of two main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components: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5473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database or the physical structures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537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instance or the memory structures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879600" y="546100"/>
            <a:ext cx="7264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Physical Architecture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721100" y="2501900"/>
            <a:ext cx="5422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Control files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52600" y="4114800"/>
            <a:ext cx="1435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 files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876800" y="4114800"/>
            <a:ext cx="2882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Online redo log files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66800" y="5892800"/>
            <a:ext cx="2044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Parameter file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467100" y="5892800"/>
            <a:ext cx="1993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Password file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867400" y="5880100"/>
            <a:ext cx="2362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Archive log files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3454400" y="546100"/>
            <a:ext cx="568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Control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28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09700" y="1828800"/>
            <a:ext cx="6781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Contains physical database structure information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52500" y="2235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09700" y="2235200"/>
            <a:ext cx="4787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Multiplexed to protect against loss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52500" y="2628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09700" y="2628900"/>
            <a:ext cx="2946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Read at mount stage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721100" y="4711700"/>
            <a:ext cx="5422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Control files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263900" y="546100"/>
            <a:ext cx="5880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Redo Log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676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09700" y="1676400"/>
            <a:ext cx="449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Record changes to the database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52500" y="208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09700" y="2082800"/>
            <a:ext cx="4800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Multiplexed to protect against loss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937000" y="2768600"/>
            <a:ext cx="52070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Redo log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67200" y="3797300"/>
            <a:ext cx="487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Log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52900" y="4038600"/>
            <a:ext cx="49911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5242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Writer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LGWR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57500" y="5524500"/>
            <a:ext cx="121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Group 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4051300" y="5524500"/>
            <a:ext cx="121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Group 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5346700" y="5524500"/>
            <a:ext cx="121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Group 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209800" y="546100"/>
            <a:ext cx="693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Tablespaces and Data Files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52500" y="1828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09700" y="1828800"/>
            <a:ext cx="6324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Tablespaces consist of one or more data files.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52500" y="2235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09700" y="2235200"/>
            <a:ext cx="5613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 files belong to only one tablespace.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603500" y="42545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file 1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270500" y="4254500"/>
            <a:ext cx="142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file 2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479800" y="5257800"/>
            <a:ext cx="566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USERS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 tablespace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905000" y="546100"/>
            <a:ext cx="7239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Segments, Extents, and Blocks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496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Segments exist within a tablespace.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019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Segments consist of a collection of extents.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5346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Extents are a collection of data blocks.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022600"/>
            <a:ext cx="5283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 blocks are mapped to OS blocks.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308100" y="5308600"/>
            <a:ext cx="137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Segment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302000" y="53086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Extents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308600" y="5308600"/>
            <a:ext cx="72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7226300" y="5308600"/>
            <a:ext cx="520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5168900" y="5588000"/>
            <a:ext cx="1079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blocks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6985000" y="5588000"/>
            <a:ext cx="1079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blocks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070100" y="546100"/>
            <a:ext cx="7073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Instance Management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92600" y="1143000"/>
            <a:ext cx="485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SGA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16100" y="1828800"/>
            <a:ext cx="1930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Shared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55800" y="2895600"/>
            <a:ext cx="1790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Java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4076700"/>
            <a:ext cx="2184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192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System	Process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49400" y="4318000"/>
            <a:ext cx="2197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446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Monitor	Monitor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2900" y="4572000"/>
            <a:ext cx="2133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2573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SMON	PMON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08100" y="5321300"/>
            <a:ext cx="2438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Check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58900" y="5562600"/>
            <a:ext cx="2387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point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3500" y="5816600"/>
            <a:ext cx="2413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CKPT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48100" y="1828800"/>
            <a:ext cx="5181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23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Streams pool	Large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64000" y="2755900"/>
            <a:ext cx="496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082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	Redo log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898900" y="3035300"/>
            <a:ext cx="5130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438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 cache	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16400" y="4102100"/>
            <a:ext cx="4813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0193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Database	Log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368800" y="4343400"/>
            <a:ext cx="4660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7653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Writer	Writer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368800" y="4597400"/>
            <a:ext cx="46609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7526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DBW0	LGWR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78700" y="5499100"/>
            <a:ext cx="1651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Archiver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05700" y="5740400"/>
            <a:ext cx="1524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ARC0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2311400" y="546100"/>
            <a:ext cx="6832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Memory Structures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0" y="1866900"/>
            <a:ext cx="8636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886200" y="1866900"/>
            <a:ext cx="8636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134100" y="1866900"/>
            <a:ext cx="787400" cy="241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Back-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47800" y="2108200"/>
            <a:ext cx="1003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781300" y="2108200"/>
            <a:ext cx="723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PGA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810000" y="2108200"/>
            <a:ext cx="10033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5143500" y="2108200"/>
            <a:ext cx="723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PGA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057900" y="2108200"/>
            <a:ext cx="914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ground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7353300" y="2108200"/>
            <a:ext cx="723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PGA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778000" y="2349500"/>
            <a:ext cx="39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4140200" y="2349500"/>
            <a:ext cx="39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6019800" y="2349500"/>
            <a:ext cx="1066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4381500" y="31115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SGA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816100" y="3835400"/>
            <a:ext cx="1968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Shared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955800" y="4902200"/>
            <a:ext cx="182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Java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886200" y="3835400"/>
            <a:ext cx="5143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1971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Streams pool	Large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102100" y="4762500"/>
            <a:ext cx="4927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044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	Redo log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937000" y="5041900"/>
            <a:ext cx="5092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4003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 cache	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3048000" y="5461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Oracle Processes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362200" y="1320800"/>
            <a:ext cx="850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657600" y="1320800"/>
            <a:ext cx="850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4953000" y="1320800"/>
            <a:ext cx="850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248400" y="1320800"/>
            <a:ext cx="850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286000" y="1562100"/>
            <a:ext cx="1066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581400" y="1562100"/>
            <a:ext cx="1066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876800" y="1562100"/>
            <a:ext cx="1066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6172200" y="1562100"/>
            <a:ext cx="1066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517900" y="3149600"/>
            <a:ext cx="56261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8255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System Global Area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SGA</a:t>
            </a:r>
          </a:p>
          <a:p>
            <a:pPr>
              <a:lnSpc>
                <a:spcPts val="19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4500" y="4914900"/>
            <a:ext cx="50546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003300" algn="l"/>
                <a:tab pos="1993900" algn="l"/>
                <a:tab pos="3175000" algn="l"/>
                <a:tab pos="4343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System	Process	Database	Check	Log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89100" y="5156200"/>
            <a:ext cx="5080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041400" algn="l"/>
                <a:tab pos="2184400" algn="l"/>
                <a:tab pos="3263900" algn="l"/>
                <a:tab pos="4279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monitor	monitor	writer	point	writer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65300" y="5410200"/>
            <a:ext cx="50038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1041400" algn="l"/>
                <a:tab pos="2095500" algn="l"/>
                <a:tab pos="3149600" algn="l"/>
                <a:tab pos="41656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SMON	PMON	DBW0	CKPT	LGWR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29000" y="5867400"/>
            <a:ext cx="334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Background processes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97200" y="6654800"/>
            <a:ext cx="3771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83400" y="5041900"/>
            <a:ext cx="2146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Archiver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10400" y="5283200"/>
            <a:ext cx="2019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Arial Bold"/>
                <a:cs typeface="Arial Bold"/>
              </a:rPr>
              <a:t>ARC0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981200" y="546100"/>
            <a:ext cx="7162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Other Key Physical Structures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39900" y="2870200"/>
            <a:ext cx="7404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Parameter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33600" y="3149600"/>
            <a:ext cx="7010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39900" y="3975100"/>
            <a:ext cx="1333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Password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6705600" y="3975100"/>
            <a:ext cx="1219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Archived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08200" y="4241800"/>
            <a:ext cx="67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4254500" y="4241800"/>
            <a:ext cx="134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794500" y="4241800"/>
            <a:ext cx="1206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 files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311400" y="546100"/>
            <a:ext cx="6832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Granting Object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6489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Grant query privileges on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79500" y="22606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 select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79500" y="25654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46300" y="2565400"/>
            <a:ext cx="1511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79500" y="28702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46300" y="2870200"/>
            <a:ext cx="166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sue, rich;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79500" y="31750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Grant privileges to update specific columns to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102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users and roles.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200" y="4597400"/>
            <a:ext cx="6845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 update (department_name, location_id)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92200" y="49022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59000" y="4902200"/>
            <a:ext cx="1816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92200" y="52070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159000" y="5207000"/>
            <a:ext cx="2425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scott, manager;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092200" y="5524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108200" y="546100"/>
            <a:ext cx="7035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Processing a SQL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Connect to an instance using: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user process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The server process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2959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Oracle server components that are used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289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depend on the type of SQL statement: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695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Queries return rows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051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DML statements log changes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4419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Commit ensures transaction recovery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00" y="4787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Some Oracle server components do not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51308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participate in SQL statement processing.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311400" y="546100"/>
            <a:ext cx="6832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Connecting to an Instance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63700" y="14351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4559300" y="14605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794500" y="2032000"/>
            <a:ext cx="1790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Oracle 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600200" y="26797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</a:t>
            </a:r>
          </a:p>
          <a:p>
            <a:pPr>
              <a:lnSpc>
                <a:spcPts val="212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559300" y="26670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01700" y="4254500"/>
            <a:ext cx="97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Client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84500" y="4813300"/>
            <a:ext cx="2324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Application 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188200" y="48133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733800" y="5321300"/>
            <a:ext cx="838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6273800" y="5308600"/>
            <a:ext cx="1054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850900" y="5943600"/>
            <a:ext cx="829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Browser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870200" y="546100"/>
            <a:ext cx="6273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Processing a 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104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Parse: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Search for identical statement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Check syntax, object names, and privileges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2959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Lock objects used during parse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3147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Create and store execution plan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6830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83000"/>
            <a:ext cx="435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Execute: Identify rows selected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076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76700"/>
            <a:ext cx="49149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Fetch: Return rows to user process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136900" y="546100"/>
            <a:ext cx="600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Shared Pool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library cache contains the SQL statement text,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parsed code, and execution plan.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65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data dictionary cache contains table, column,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and other object definitions and privileges.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263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shared pool is sized by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SHARED_POOL_SIZE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3800" y="3771900"/>
            <a:ext cx="795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Shared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73200" y="4368800"/>
            <a:ext cx="767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Library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36700" y="4648200"/>
            <a:ext cx="7607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cache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410200"/>
            <a:ext cx="81153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508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dictionary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cache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590800" y="546100"/>
            <a:ext cx="6553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Database Buffer Cache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51308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Stores the most recently used blocks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576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Size of a buffer based on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DB_BLOCK_SIZE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03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03500"/>
            <a:ext cx="6870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Number of buffers defined by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DB_BLOCK_BUFFERS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01700" y="3594100"/>
            <a:ext cx="82423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 buffer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cache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209800" y="546100"/>
            <a:ext cx="693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Program Global Area (PGA)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1638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Not shared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491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Writable only by the server process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147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Contains: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562100" y="3022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Sort area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3390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Session information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3759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Cursor state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4127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Stack space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99200" y="5156200"/>
            <a:ext cx="2844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10300" y="5422900"/>
            <a:ext cx="2933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81800" y="5842000"/>
            <a:ext cx="23622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PGA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2082800" y="546100"/>
            <a:ext cx="706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Processing a DML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87500" y="1371600"/>
            <a:ext cx="1625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97000" y="1651000"/>
            <a:ext cx="181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01700" y="2781300"/>
            <a:ext cx="231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01700" y="3124200"/>
            <a:ext cx="231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...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3200" y="3771900"/>
            <a:ext cx="1739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7000" y="4038600"/>
            <a:ext cx="181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22700" y="1346200"/>
            <a:ext cx="1244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SGA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75100" y="1892300"/>
            <a:ext cx="1092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1000" y="2171700"/>
            <a:ext cx="876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65600" y="2438400"/>
            <a:ext cx="90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cache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27400" y="3416300"/>
            <a:ext cx="173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  <a:tabLst>
                <a:tab pos="711200" algn="l"/>
                <a:tab pos="1460500" algn="l"/>
              </a:tabLst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	1	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165600" y="4318000"/>
            <a:ext cx="90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769100" y="1397000"/>
            <a:ext cx="2260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Shared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410200" y="2032000"/>
            <a:ext cx="3619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Redo log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75300" y="2311400"/>
            <a:ext cx="3454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29300" y="3416300"/>
            <a:ext cx="3200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27800" y="4254500"/>
            <a:ext cx="250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Redo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81600" y="4406900"/>
            <a:ext cx="384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Control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178300" y="4610100"/>
            <a:ext cx="838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files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057400" y="5016500"/>
            <a:ext cx="295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375400" y="4533900"/>
            <a:ext cx="2654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 files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359400" y="4635500"/>
            <a:ext cx="367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files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30800" y="5905500"/>
            <a:ext cx="389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149600" y="546100"/>
            <a:ext cx="5994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Redo Log Buffer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4965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Has its size defined by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LOG_BUFFER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172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Records changes made through the instance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906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616200"/>
            <a:ext cx="2844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used sequentially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906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022600"/>
            <a:ext cx="2616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Is a circular buffer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90600" y="4051300"/>
            <a:ext cx="8153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5461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 buffer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cache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048000" y="546100"/>
            <a:ext cx="6096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Rollback Segment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882900" y="1905000"/>
            <a:ext cx="6261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Old image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32893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Rollback segment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4800" y="3517900"/>
            <a:ext cx="375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New image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05500" y="4254500"/>
            <a:ext cx="3238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81700" y="5422900"/>
            <a:ext cx="316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DML statement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6" name="TextBox 2"/>
          <p:cNvSpPr txBox="1"/>
          <p:nvPr/>
        </p:nvSpPr>
        <p:spPr>
          <a:xfrm>
            <a:off x="2895600" y="520700"/>
            <a:ext cx="624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Processing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43100" y="1371600"/>
            <a:ext cx="142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20800" y="2146300"/>
            <a:ext cx="204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Server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2425700"/>
            <a:ext cx="212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71800" y="2705100"/>
            <a:ext cx="39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4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43100" y="3238500"/>
            <a:ext cx="1422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67100" y="1409700"/>
            <a:ext cx="1587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Instance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81400" y="1841500"/>
            <a:ext cx="147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SGA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46500" y="2387600"/>
            <a:ext cx="130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962400" y="2654300"/>
            <a:ext cx="1092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24300" y="2933700"/>
            <a:ext cx="113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cache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27800" y="1892300"/>
            <a:ext cx="2514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Shared pool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68900" y="2527300"/>
            <a:ext cx="3873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Redo log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4000" y="2794000"/>
            <a:ext cx="3708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buffer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56400" y="3644900"/>
            <a:ext cx="22860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714" b="1" smtClean="0">
                <a:solidFill>
                  <a:srgbClr val="000000"/>
                </a:solidFill>
                <a:latin typeface="Arial Bold"/>
                <a:cs typeface="Arial Bold"/>
              </a:rPr>
              <a:t>LGWR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09700" y="4254500"/>
            <a:ext cx="2908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User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31900" y="4533900"/>
            <a:ext cx="308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process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419600" y="4318000"/>
            <a:ext cx="2108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160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	Control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445000" y="4597400"/>
            <a:ext cx="2082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168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files	files</a:t>
            </a:r>
          </a:p>
          <a:p>
            <a:pPr>
              <a:lnSpc>
                <a:spcPts val="169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384800" y="5905500"/>
            <a:ext cx="1143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Database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81800" y="4254500"/>
            <a:ext cx="2247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Redo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810500" y="4419600"/>
            <a:ext cx="121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192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629400" y="4559300"/>
            <a:ext cx="2400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log files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Passing On Your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324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Give a user authority to pass along privileges.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2200" y="2298700"/>
            <a:ext cx="3340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 select, insert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92200" y="26035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59000" y="2603500"/>
            <a:ext cx="1816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29083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59000" y="29083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scott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32131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159000" y="32131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OPTION;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92200" y="3517900"/>
            <a:ext cx="2628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90600" y="4038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038600"/>
            <a:ext cx="66040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Allow all users on the system to query data from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356100"/>
            <a:ext cx="38354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Alice’s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475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92200" y="4838700"/>
            <a:ext cx="2120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 select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92200" y="5143500"/>
            <a:ext cx="444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082800" y="5143500"/>
            <a:ext cx="2730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alice.departments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092200" y="5448300"/>
            <a:ext cx="444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082800" y="5448300"/>
            <a:ext cx="1206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PUBLIC;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092200" y="57658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Grant succeeded.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appendix,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35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Identify database files: data files, control files,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565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online redo logs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2971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Describe SGA memory structures: DB buffer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302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cache, shared SQL pool, and redo log buffer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3708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Explain primary background processes: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025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DBW0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LGWR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CKPT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PMON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SMON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ARC0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4445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List SQL processing steps: parse, execute, fetch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97200" y="6654800"/>
            <a:ext cx="6146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1968500" y="546100"/>
            <a:ext cx="7175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Confirming Privileges Granted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77900" y="1511300"/>
            <a:ext cx="259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Data Dictionary View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721100" y="1511300"/>
            <a:ext cx="160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Description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77900" y="19304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ROLE_SYS_PRIVS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721100" y="1930400"/>
            <a:ext cx="4076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System privileges granted to roles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3495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ROLE_TAB_PRIVS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721100" y="2349500"/>
            <a:ext cx="386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 privileges granted to roles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2781300"/>
            <a:ext cx="2387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USER_ROLE_PRIVS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721100" y="2781300"/>
            <a:ext cx="3467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Roles accessible by the 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2004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2743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USER_TAB_PRIVS_MADE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Object privileges granted on the user’s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21100" y="35179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7900" y="3797300"/>
            <a:ext cx="81661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2743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USER_TAB_PRIVS_RECD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Object privileges granted to the user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USER_COL_PRIVS_MADE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 privileges granted on the</a:t>
            </a:r>
          </a:p>
          <a:p>
            <a:pPr>
              <a:lnSpc>
                <a:spcPts val="33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21100" y="46609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columns of the user’s objects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77900" y="5067300"/>
            <a:ext cx="8166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  <a:tabLst>
                <a:tab pos="2743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USER_COL_PRIVS_RECD</a:t>
            </a: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	Object privileges granted to the user on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21100" y="53848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specific columns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7900" y="5778500"/>
            <a:ext cx="224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USER_SYS_PRIVS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721100" y="5778500"/>
            <a:ext cx="4483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System privileges granted to the 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247900" y="5461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Revoking Object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REVOKE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to revoke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 granted to other users.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27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27300"/>
            <a:ext cx="62484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 granted to others through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70200"/>
            <a:ext cx="5524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OPTION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are also revoked.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378200"/>
            <a:ext cx="608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REVOKE {privilege [, privilege...]|ALL}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3683000"/>
            <a:ext cx="444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082800" y="3683000"/>
            <a:ext cx="105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object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92200" y="39878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159000" y="3987800"/>
            <a:ext cx="4559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{user[, user...]|role|PUBLIC}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92200" y="4305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[CASCADE CONSTRAINTS];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47900" y="546100"/>
            <a:ext cx="6896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Revoking Object Privileges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As user Alice, revoke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209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 given to user Scott on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009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REVOKE  select, 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302000"/>
            <a:ext cx="43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311400" y="3302000"/>
            <a:ext cx="1816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6068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311400" y="3606800"/>
            <a:ext cx="105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scott;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3924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Revoke succeeded.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about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463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statements that control access to the database and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database objects.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6000" y="30353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Statement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238500" y="3035300"/>
            <a:ext cx="104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Action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16000" y="34417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238500" y="3441700"/>
            <a:ext cx="5181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Creates a user (usually performed by a DBA)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16000" y="38735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238500" y="3873500"/>
            <a:ext cx="486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Gives other users privileges to access the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3238500" y="4178300"/>
            <a:ext cx="1143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objects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16000" y="45847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ROLE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238500" y="4584700"/>
            <a:ext cx="477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Creates a collection of privileges (usually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238500" y="4889500"/>
            <a:ext cx="2616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performed by a DBA)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16000" y="5295900"/>
            <a:ext cx="170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USER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238500" y="5295900"/>
            <a:ext cx="3365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Changes a user’s password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16000" y="57277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REVOKE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238500" y="5727700"/>
            <a:ext cx="5130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Removes privileges on an object from users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1: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096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Granting other users privileges to your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5854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Modifying another user’s table through the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3517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 granted to you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52800"/>
            <a:ext cx="2857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a synonym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3759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6121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Querying the data dictionary views related to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02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privileges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463800" y="2679700"/>
            <a:ext cx="668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Manage Schema Objects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530600" y="2679700"/>
            <a:ext cx="5613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Introduction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2311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constraints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21590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40100"/>
            <a:ext cx="5562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indexes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683000"/>
            <a:ext cx="1511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977900" y="40894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4089400"/>
            <a:ext cx="4508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function-based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4704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470400"/>
            <a:ext cx="5283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 columns and set column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UNUSED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876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876800"/>
            <a:ext cx="4368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FLASHBACK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77900" y="5295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435100" y="5295900"/>
            <a:ext cx="4241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and use external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095500" y="520700"/>
            <a:ext cx="704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654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a new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3695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Modify an existing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570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Define a default value for the new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2159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 a column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095500" y="520700"/>
            <a:ext cx="704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778000"/>
            <a:ext cx="82804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to add, modify, 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 columns.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9500" y="26035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500" y="2895600"/>
            <a:ext cx="64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ADD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743200" y="2895600"/>
            <a:ext cx="486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datatype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[DEFAULT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743200" y="3213100"/>
            <a:ext cx="6400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[,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datatype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]...);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9500" y="38227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9500" y="4102100"/>
            <a:ext cx="1104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MODIFY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743200" y="4102100"/>
            <a:ext cx="486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datatype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[DEFAULT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expr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743200" y="4432300"/>
            <a:ext cx="6400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[,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 datatype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]...);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79500" y="51435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9500" y="5435600"/>
            <a:ext cx="80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692400" y="54356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3073400" y="546100"/>
            <a:ext cx="6070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Adding a Column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ADD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add columns.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3114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dept80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603500"/>
            <a:ext cx="596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ADD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743200" y="2603500"/>
            <a:ext cx="3340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(job_id VARCHAR2(9));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092200" y="29210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429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new column becomes the last column.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844800" y="546100"/>
            <a:ext cx="629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Modifying a Column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can change a column’s data type, size,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default value.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6670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dept80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959100"/>
            <a:ext cx="105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MODIFY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921000" y="2959100"/>
            <a:ext cx="3949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(last_name VARCHAR2(30));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2766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771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change to the default value affects only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102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subsequent insertions to the table.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895600" y="546100"/>
            <a:ext cx="6248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Dropping a Column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63600" y="1778000"/>
            <a:ext cx="82804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COLUMN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drop columns you no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longer need from the table.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7305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 dept80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COLUMN  job_id;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3528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489200" y="520700"/>
            <a:ext cx="6654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UNUSED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UNUSED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option to mark one or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columns as unused.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27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27300"/>
            <a:ext cx="6299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UNUSED COLUMNS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option to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47800" y="2882900"/>
            <a:ext cx="6616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remove the columns that are marked as unused.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04900" y="3352800"/>
            <a:ext cx="1816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86100" y="3352800"/>
            <a:ext cx="1968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&lt;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table_name&gt;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04900" y="3657600"/>
            <a:ext cx="5969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019300" y="3657600"/>
            <a:ext cx="3543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UNUSED(&lt;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column_name&gt;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04900" y="3975100"/>
            <a:ext cx="4445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0032"/>
                </a:solidFill>
                <a:latin typeface="Courier New Bold"/>
                <a:cs typeface="Courier New Bold"/>
              </a:rPr>
              <a:t>OR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104900" y="4267200"/>
            <a:ext cx="180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</a:p>
          <a:p>
            <a:pPr>
              <a:lnSpc>
                <a:spcPts val="2275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86100" y="4267200"/>
            <a:ext cx="1968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&lt;table_name&gt;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104900" y="4572000"/>
            <a:ext cx="63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019300" y="4572000"/>
            <a:ext cx="1092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UNUSED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3086100" y="4572000"/>
            <a:ext cx="339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COLUMN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&lt;column_name&gt;;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104900" y="5105400"/>
            <a:ext cx="80391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&lt;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table_name&gt;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 UNUSED COLUMNS;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209800" y="546100"/>
            <a:ext cx="693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Adding a Constraint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59309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or drop a constraint, but not modify its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1397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structure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977900" y="29591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2959100"/>
            <a:ext cx="407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Enable or disable constraints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77900" y="3340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40100"/>
            <a:ext cx="6604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NULL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MODIFY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084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2200" y="42164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19812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	&lt;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table_name&gt;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92200" y="45212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5"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ADD [CONSTRAINT &lt;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constraint_name&gt;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type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(&lt;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column_name&gt;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844800" y="546100"/>
            <a:ext cx="6299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Adding a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034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 KEY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 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EMP2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1717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indicating that a manager must already exist as a valid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employee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EMP2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9972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289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10668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modify	employee_id Primary Key;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6068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254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45466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6096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ADD	CONSTRAINT emp_mgr_fk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7000" y="4851400"/>
            <a:ext cx="774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 KEY(manager_id)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7000" y="5156200"/>
            <a:ext cx="774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REFERENCES emp2(employee_id);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2200" y="54737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730500" y="520700"/>
            <a:ext cx="641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ON DELETE CASCADE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Delete child rows when a parent key is deleted.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3749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Emp2 ADD CONSTRAINT emp_dt_fk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 KEY (Department_id)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9972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REFERENCES departments ON DELETE CASCADE);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3020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3619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List the course objectives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59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59100"/>
            <a:ext cx="6362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the sample tables used in the course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Deferring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Constraints can have the following attributes: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97100"/>
            <a:ext cx="4660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DEFERRABLE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NOT DEFERRABLE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03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6858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INITIALLY DEFERRED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INITIALLY IMMEDIATE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162300"/>
            <a:ext cx="4572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dept2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3429000"/>
            <a:ext cx="4572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ADD CONSTRAINT dept2_id_pk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 (department_id)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200" y="3987800"/>
            <a:ext cx="4572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DEFERRABLE INITIALLY DEFERRED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78500" y="3149600"/>
            <a:ext cx="32512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Deferring constraint on</a:t>
            </a:r>
            <a:r>
              <a:rPr lang="en-CA" sz="12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200" smtClean="0">
                <a:solidFill>
                  <a:srgbClr val="000000"/>
                </a:solidFill>
                <a:latin typeface="Times New Roman"/>
              </a:rPr>
            </a:b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creation</a:t>
            </a:r>
          </a:p>
          <a:p>
            <a:pPr>
              <a:lnSpc>
                <a:spcPts val="1425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2200" y="4787900"/>
            <a:ext cx="5232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822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CONSTRAINTS dept2_id_pk	IMMEDIATE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38900" y="4749800"/>
            <a:ext cx="2590800" cy="431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Changing a specific</a:t>
            </a:r>
            <a:r>
              <a:rPr lang="en-CA" sz="12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200" smtClean="0">
                <a:solidFill>
                  <a:srgbClr val="000000"/>
                </a:solidFill>
                <a:latin typeface="Times New Roman"/>
              </a:rPr>
            </a:b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constraint attribute</a:t>
            </a:r>
          </a:p>
          <a:p>
            <a:pPr>
              <a:lnSpc>
                <a:spcPts val="1425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2200" y="5448300"/>
            <a:ext cx="2209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SESSION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CONSTRAINTS=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16600" y="5511800"/>
            <a:ext cx="3213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Changing all constraints for a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16600" y="5689600"/>
            <a:ext cx="3213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session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16300" y="5791200"/>
            <a:ext cx="5613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IMMEDIATE</a:t>
            </a:r>
          </a:p>
          <a:p>
            <a:pPr>
              <a:lnSpc>
                <a:spcPts val="144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667000" y="546100"/>
            <a:ext cx="647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Dropping a Constraint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 the manager constraint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EMP2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6162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908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CONSTRAINT emp_mgr_fk;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2258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746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 on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064000"/>
            <a:ext cx="77089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DEPT2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and drop the associated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FOREIGN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KEY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 on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EMP2.DEPARTMENT_ID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04900" y="51943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dept2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04900" y="54991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PRIMARY KEY CASCADE;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04900" y="58039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05100" y="546100"/>
            <a:ext cx="6438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Disabling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Execute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DISABLE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of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 to deactivate an integrity constraint.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Apply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CASCADE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option to disable dependent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integrity constraints.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517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8100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DISABLE CONSTRAINT emp_dt_fk;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41275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755900" y="546100"/>
            <a:ext cx="6388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Enabling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Activate an integrity constraint currently disabled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the table definition 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ENABLE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578100"/>
            <a:ext cx="1816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48100" y="2578100"/>
            <a:ext cx="749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04900" y="28956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ENABLE CONSTRAINT emp_dt_fk;</a:t>
            </a:r>
          </a:p>
          <a:p>
            <a:pPr>
              <a:lnSpc>
                <a:spcPts val="231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32004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3733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UNIQUE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index is automatically created if you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064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enable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UNIQUE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constraint.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603500" y="546100"/>
            <a:ext cx="6540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Cascading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CASCADE CONSTRAINTS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is used along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with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COLUMN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CASCADE CONSTRAINTS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drops all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referential integrity constraints that refer to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primary and unique keys defined on the dropped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7900" y="39497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CASCADE CONSTRAINTS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also drops all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42926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multicolumn constraints defined on the dropped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603500" y="546100"/>
            <a:ext cx="6540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Cascading Constraints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Example: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24003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emp2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7051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COLUMN employee_id CASCADE CONSTRAINTS;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4900" y="30099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00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4900" y="36449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ALTER TABLE test1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39497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(pk, fk, col1) CASCADE CONSTRAINTS;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42545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0000"/>
                </a:solidFill>
                <a:latin typeface="Courier New Bold"/>
                <a:cs typeface="Courier New Bold"/>
              </a:rPr>
              <a:t>Table altered.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768600" y="546100"/>
            <a:ext cx="6375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Overview of  Indexes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Indexes are created: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0066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Automatically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562100" y="2603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PRIMARY KEY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creation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2971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UNIQUE KEY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creation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352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13716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Manually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62100" y="3733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INDEX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4102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 CREATE TABLE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1651000" y="495300"/>
            <a:ext cx="74930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2032000" algn="l"/>
              </a:tabLst>
            </a:pPr>
            <a:r>
              <a:rPr lang="en-CA" sz="2666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CREATE INDEX</a:t>
            </a:r>
            <a:r>
              <a:rPr lang="en-CA" sz="2666" b="1" spc="-10" smtClean="0">
                <a:solidFill>
                  <a:srgbClr val="000000"/>
                </a:solidFill>
                <a:latin typeface="Arial Bold"/>
                <a:cs typeface="Arial Bold"/>
              </a:rPr>
              <a:t> with </a:t>
            </a:r>
            <a:r>
              <a:rPr lang="en-CA" sz="2666" b="1" spc="-10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666" b="1" spc="-10" smtClean="0">
                <a:solidFill>
                  <a:srgbClr val="000000"/>
                </a:solidFill>
                <a:latin typeface="Arial Bold"/>
                <a:cs typeface="Arial Bold"/>
              </a:rPr>
              <a:t>	Statement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31900" y="1930400"/>
            <a:ext cx="791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NEW_EMP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1900" y="2247900"/>
            <a:ext cx="791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75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(employee_id NUMBER(6)</a:t>
            </a:r>
          </a:p>
          <a:p>
            <a:pPr>
              <a:lnSpc>
                <a:spcPts val="2275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13100" y="2540000"/>
            <a:ext cx="593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PRIMARY KEY USING INDEX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60700" y="2844800"/>
            <a:ext cx="6083300" cy="685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(CREATE INDEX emp_id_idx ON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NEW_EMP(employee_id)),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1900" y="3429000"/>
            <a:ext cx="791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first_name  VARCHAR2(20),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900" y="3721100"/>
            <a:ext cx="1498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last_name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060700" y="3721100"/>
            <a:ext cx="2273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VARCHAR2(25));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31900" y="4013200"/>
            <a:ext cx="2324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Table created.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092200" y="4559300"/>
            <a:ext cx="454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INDEX_NAME, TABLE_NAME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92200" y="48641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159000" y="4864100"/>
            <a:ext cx="1968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USER_INDEXES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92200" y="5168900"/>
            <a:ext cx="93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159000" y="5168900"/>
            <a:ext cx="369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TABLE_NAME = 'NEW_EMP';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2476500" y="546100"/>
            <a:ext cx="6667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Function-Based Indexes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6692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 function-based index is based on expressions.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209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209800"/>
            <a:ext cx="67437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index expression is built from table columns,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527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constants, SQL functions, and user-defined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functions.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3492500"/>
            <a:ext cx="80518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INDEX upper_dept_name_idx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ON dept2(UPPER(department_name));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2200" y="43688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0000"/>
                </a:solidFill>
                <a:latin typeface="Courier New Bold"/>
                <a:cs typeface="Courier New Bold"/>
              </a:rPr>
              <a:t>Index created.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200" y="4940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5219700"/>
            <a:ext cx="723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2159000" y="5219700"/>
            <a:ext cx="889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dept2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92200" y="5499100"/>
            <a:ext cx="93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6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26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159000" y="5499100"/>
            <a:ext cx="521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UPPER(department_name) = 'SALES';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2908300" y="546100"/>
            <a:ext cx="6235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Removing an Index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 an index from the data dictionary by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INDEX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command.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6797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INDEX </a:t>
            </a:r>
            <a:r>
              <a:rPr lang="en-CA" sz="2014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index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2639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Remove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UPPER_DEPT_NAME_IDX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index from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data dictionary.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04900" y="40513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INDEX upper_dept_name_idx;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04900" y="43688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Index dropped.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48387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To drop an index, you must be the owner of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5168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index or have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ANY INDEX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privilege.</a:t>
            </a:r>
          </a:p>
          <a:p>
            <a:pPr>
              <a:lnSpc>
                <a:spcPts val="237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971800" y="546100"/>
            <a:ext cx="6172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Course 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course,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654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advanced SQL data retrieval techniques to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retrieve data from database tables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302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Apply advanced techniques in a practice that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simulates real life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2628900" y="520700"/>
            <a:ext cx="6515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TABLE … PURGE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2844800"/>
            <a:ext cx="803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27432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TABLE dept80	PURGE;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663700" y="520700"/>
            <a:ext cx="7480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FLASHBACK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Repair tool for accidental table modifications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2222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Restores a table to an earlier point in time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62100" y="25908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Benefits: Ease of use, availability, fast execution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959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Performed in place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314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3147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Syntax: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40386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FLASHBACK TABLE[schema.]table[,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 schema.]table ]...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200" y="46482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TO { TIMESTAMP | SCN } expr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49530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[ { ENABLE | DISABLE } TRIGGERS ];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1663700" y="520700"/>
            <a:ext cx="7480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FLASHBACK TABLE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0193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DROP TABLE emp2;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3241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0000"/>
                </a:solidFill>
                <a:latin typeface="Courier New Bold"/>
                <a:cs typeface="Courier New Bold"/>
              </a:rPr>
              <a:t>Table dropped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29972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52399"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original_name, operation, droptime,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recyclebin;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9500" y="42418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4787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FLASHBACK TABLE emp2 TO BEFORE DROP;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50927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0000"/>
                </a:solidFill>
                <a:latin typeface="Courier New Bold"/>
                <a:cs typeface="Courier New Bold"/>
              </a:rPr>
              <a:t>Flashback complete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225800" y="546100"/>
            <a:ext cx="5918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External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965200" y="546100"/>
            <a:ext cx="8178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 Directory for the External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DIRECTORY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object that corresponds to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directory on the file system where the external data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source resides.</a:t>
            </a:r>
          </a:p>
          <a:p>
            <a:pPr>
              <a:lnSpc>
                <a:spcPts val="27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33147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OR REPLACE DIRECTORY emp_dir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AS '/…/emp_dir';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45339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GRANT READ ON DIRECTORY emp_dir TO hr;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298700" y="5461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an External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1717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&lt;table_name&gt;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4765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57198"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 &lt;col_name&gt; &lt;datatype&gt;, … )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ORGANIZATION EXTERNAL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1800" y="3086100"/>
            <a:ext cx="7442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(TYPE &lt;access_driver_type&gt;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854200" y="3390900"/>
            <a:ext cx="7289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DEFAULT DIRECTORY &lt;directory_name&gt;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ACCESS PARAMETERS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006600" y="4013200"/>
            <a:ext cx="7137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(… ) )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200" y="43053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4396"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 ('&lt;location_specifier&gt;') )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REJECT LIMIT [0 | &lt;number&gt; | UNLIMITED];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1752600" y="546100"/>
            <a:ext cx="7391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Creating an External Table Using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162300" y="965200"/>
            <a:ext cx="598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07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ORACLE_LOADER</a:t>
            </a:r>
          </a:p>
          <a:p>
            <a:pPr>
              <a:lnSpc>
                <a:spcPts val="307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54100" y="1625600"/>
            <a:ext cx="808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 oldemp (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" y="1879600"/>
            <a:ext cx="78105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fname char(25), lname CHAR(25))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ORGANIZATION EXTERNAL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3500" y="2438400"/>
            <a:ext cx="781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(TYPE ORACLE_LOADER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3500" y="2705100"/>
            <a:ext cx="78105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DEFAULT DIRECTORY emp_dir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ACCESS PARAMETERS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33500" y="3263900"/>
            <a:ext cx="78105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(RECORDS DELIMITED BY NEWLINE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NOBADFILE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0500" y="3822700"/>
            <a:ext cx="7683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NOLOGFILE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33500" y="4089400"/>
            <a:ext cx="781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FIELDS TERMINATED BY ','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3500" y="4356100"/>
            <a:ext cx="78105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(fname POSITION ( 1:20) CHAR,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lname POSITION (22:41) CHAR))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 ('emp.dat'))</a:t>
            </a:r>
          </a:p>
          <a:p>
            <a:pPr>
              <a:lnSpc>
                <a:spcPts val="215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3500" y="5194300"/>
            <a:ext cx="781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PARALLEL 5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3500" y="5461000"/>
            <a:ext cx="7810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REJECT LIMIT 200;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4100" y="5740400"/>
            <a:ext cx="808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Table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2400300" y="546100"/>
            <a:ext cx="674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Querying External Tables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82700" y="2209800"/>
            <a:ext cx="7861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	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82700" y="2489200"/>
            <a:ext cx="7861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oldemp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46400" y="5372100"/>
            <a:ext cx="6197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10" b="1" smtClean="0">
                <a:solidFill>
                  <a:srgbClr val="000000"/>
                </a:solidFill>
                <a:latin typeface="Arial Bold"/>
                <a:cs typeface="Arial Bold"/>
              </a:rPr>
              <a:t>OLDEMP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42100" y="5562600"/>
            <a:ext cx="2501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6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emp.dat</a:t>
            </a:r>
          </a:p>
          <a:p>
            <a:pPr>
              <a:lnSpc>
                <a:spcPts val="17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311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 constraints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2171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63881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 primary key constraint using an index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03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03600"/>
            <a:ext cx="5562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indexes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CREATE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435100" y="3759200"/>
            <a:ext cx="151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statement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77900" y="41529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435100" y="4152900"/>
            <a:ext cx="4508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function-based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977900" y="45339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533900"/>
            <a:ext cx="5283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 columns and set column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UNUSED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977900" y="49403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435100" y="4940300"/>
            <a:ext cx="4368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FLASHBACK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977900" y="5359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435100" y="5359400"/>
            <a:ext cx="4241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Create and use external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2: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2133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Altering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2374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Adding 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2654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Dropping columns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416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416300"/>
            <a:ext cx="2438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indexes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382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822700"/>
            <a:ext cx="3365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Creating external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3086100" y="546100"/>
            <a:ext cx="6057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Course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course, you will use advanced SQL data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retrieval techniques such as: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527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52700"/>
            <a:ext cx="26924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Datetime functions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33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33700"/>
            <a:ext cx="6235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operators, and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52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52800"/>
            <a:ext cx="2857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Hierarchical 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592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59200"/>
            <a:ext cx="3149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Correlated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77900" y="4152900"/>
            <a:ext cx="2667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4152900"/>
            <a:ext cx="2476500" cy="368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Multitable inserts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7900" y="4533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533900"/>
            <a:ext cx="2387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77900" y="49657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965700"/>
            <a:ext cx="2171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External tables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77900" y="5359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35100" y="5359400"/>
            <a:ext cx="3683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Regular expression usage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070100" y="2679700"/>
            <a:ext cx="7073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Manipulating Large Data Sets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54200"/>
            <a:ext cx="82677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4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01900"/>
            <a:ext cx="2667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01900"/>
            <a:ext cx="4686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Manipulate data using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870200"/>
            <a:ext cx="2667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70200"/>
            <a:ext cx="5753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the features of multitable inserts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238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238500"/>
            <a:ext cx="6019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following types of multitable inserts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62100" y="35941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Unconditional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3937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Pivoting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4267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ALL 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2100" y="45974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 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600" y="4940300"/>
            <a:ext cx="2667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940300"/>
            <a:ext cx="30226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Merge rows in a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90600" y="5308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5308600"/>
            <a:ext cx="6489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Track the changes to data over a period of time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397000" y="546100"/>
            <a:ext cx="7747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Subqueries to Manipulate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use subqueries in DML statements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4991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Copy data from one table to another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4533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Retrieve data from an inline view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6477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data in one table based on the values of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435100" y="3365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another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7900" y="37719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Delete rows from one table based on rows in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5100" y="4102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another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1612900" y="546100"/>
            <a:ext cx="7531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Copying Rows from Another Table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63500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Write your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with a subquery.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117600" y="2273300"/>
            <a:ext cx="706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sales_reps(id, name, salary, commission_pct)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358900" y="2514600"/>
            <a:ext cx="66929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salary, commission_pct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58900" y="2755900"/>
            <a:ext cx="7112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209800" y="2755900"/>
            <a:ext cx="13208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358900" y="2997200"/>
            <a:ext cx="90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2209800" y="2997200"/>
            <a:ext cx="2730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LIKE '%REP%';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117600" y="3492500"/>
            <a:ext cx="22352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FF3300"/>
                </a:solidFill>
                <a:latin typeface="Courier New Bold"/>
                <a:cs typeface="Courier New Bold"/>
              </a:rPr>
              <a:t>33 rows created.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990600" y="38735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435100" y="3873500"/>
            <a:ext cx="424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Do not 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90600" y="4267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267200"/>
            <a:ext cx="6057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Match the number of columns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435100" y="4635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clause with that in the subquery.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231900" y="546100"/>
            <a:ext cx="791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Inserting Using a Subquery as a Target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1844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84400" y="2463800"/>
            <a:ext cx="6959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employee_id, last_name,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76600" y="2730500"/>
            <a:ext cx="5867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email, hire_date, job_id, salary,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24100" y="32766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276600" y="32766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empl3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324100" y="3556000"/>
            <a:ext cx="927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276600" y="3556000"/>
            <a:ext cx="2844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38354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(99999, 'Taylor', 'DTAYLOR',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84400" y="4102100"/>
            <a:ext cx="69596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TO_DATE('07-JUN-99', 'DD-MON-RR'),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'ST_CLERK', 5000, 50);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2200" y="49403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1 row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1231900" y="546100"/>
            <a:ext cx="791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Inserting Using a Subquery as a Target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3081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Verify the results.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900" y="1866900"/>
            <a:ext cx="8039100" cy="660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1016000" algn="l"/>
              </a:tabLst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last_name, email, hire_date,</a:t>
            </a:r>
            <a:r>
              <a:rPr lang="en-CA" sz="18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95" smtClean="0">
                <a:solidFill>
                  <a:srgbClr val="000000"/>
                </a:solidFill>
                <a:latin typeface="Times New Roman"/>
              </a:rPr>
            </a:b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	job_id, salary, department_id</a:t>
            </a:r>
          </a:p>
          <a:p>
            <a:pPr>
              <a:lnSpc>
                <a:spcPts val="2300"/>
              </a:lnSpc>
            </a:pPr>
            <a:endParaRPr lang="en-CA" sz="18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04900" y="2451100"/>
            <a:ext cx="838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20900" y="2451100"/>
            <a:ext cx="1562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104900" y="2730500"/>
            <a:ext cx="1079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20900" y="2730500"/>
            <a:ext cx="3098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50;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92200" y="38608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914400" y="546100"/>
            <a:ext cx="8229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Retrieving Data with a Subquery as Source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4100" y="1460500"/>
            <a:ext cx="808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 a.last_name, a.salary,</a:t>
            </a:r>
          </a:p>
          <a:p>
            <a:pPr>
              <a:lnSpc>
                <a:spcPts val="2280"/>
              </a:lnSpc>
            </a:pPr>
            <a:endParaRPr lang="en-CA" sz="18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209800" y="1752600"/>
            <a:ext cx="693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a.department_id, b.salavg</a:t>
            </a:r>
          </a:p>
          <a:p>
            <a:pPr>
              <a:lnSpc>
                <a:spcPts val="2180"/>
              </a:lnSpc>
            </a:pPr>
            <a:endParaRPr lang="en-CA" sz="18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4100" y="2032000"/>
            <a:ext cx="927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209800" y="2032000"/>
            <a:ext cx="20828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 a,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089400" y="2032000"/>
            <a:ext cx="1282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537200" y="2032000"/>
            <a:ext cx="22987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229100" y="2324100"/>
            <a:ext cx="2870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AVG(salary) salavg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229100" y="2616200"/>
            <a:ext cx="850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537200" y="2616200"/>
            <a:ext cx="1574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229100" y="2908300"/>
            <a:ext cx="3873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department_id) b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054100" y="3187700"/>
            <a:ext cx="1003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209800" y="3187700"/>
            <a:ext cx="5041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a.department_id = b.department_id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54100" y="3479800"/>
            <a:ext cx="7874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AND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209800" y="3479800"/>
            <a:ext cx="3238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a.salary &gt; b.salavg;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358900" y="6146800"/>
            <a:ext cx="778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7" name="TextBox 2"/>
          <p:cNvSpPr txBox="1"/>
          <p:nvPr/>
        </p:nvSpPr>
        <p:spPr>
          <a:xfrm>
            <a:off x="1130300" y="546100"/>
            <a:ext cx="8013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Updating Two Columns with a Subquery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1104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5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Update the job and salary of employee 114 to match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job of employee 205 and the salary of employee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168.</a:t>
            </a:r>
          </a:p>
          <a:p>
            <a:pPr>
              <a:lnSpc>
                <a:spcPts val="265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43000" y="2933700"/>
            <a:ext cx="1130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438400" y="2933700"/>
            <a:ext cx="977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empl3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143000" y="3213100"/>
            <a:ext cx="7874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SET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438400" y="3213100"/>
            <a:ext cx="12192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594100" y="3213100"/>
            <a:ext cx="495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886200" y="3213100"/>
            <a:ext cx="24384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job_id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025900" y="3505200"/>
            <a:ext cx="850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181600" y="3505200"/>
            <a:ext cx="1574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4025900" y="3797300"/>
            <a:ext cx="1003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5181600" y="3797300"/>
            <a:ext cx="3022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205),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2438400" y="4089400"/>
            <a:ext cx="12192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594100" y="4089400"/>
            <a:ext cx="495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3886200" y="4089400"/>
            <a:ext cx="2425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 salary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4025900" y="4368800"/>
            <a:ext cx="850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5181600" y="4368800"/>
            <a:ext cx="1574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4025900" y="4660900"/>
            <a:ext cx="1003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5181600" y="4660900"/>
            <a:ext cx="2870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= 168)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143000" y="4953000"/>
            <a:ext cx="1003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2438400" y="4953000"/>
            <a:ext cx="1866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4610100" y="4953000"/>
            <a:ext cx="4953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=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5041900" y="4953000"/>
            <a:ext cx="9271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000000"/>
                </a:solidFill>
                <a:latin typeface="Courier New Bold"/>
                <a:cs typeface="Courier New Bold"/>
              </a:rPr>
              <a:t>114;</a:t>
            </a:r>
          </a:p>
          <a:p>
            <a:pPr>
              <a:lnSpc>
                <a:spcPts val="2185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1143000" y="5257800"/>
            <a:ext cx="8001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lang="en-CA" sz="1905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updated.</a:t>
            </a:r>
          </a:p>
          <a:p>
            <a:pPr>
              <a:lnSpc>
                <a:spcPts val="2185"/>
              </a:lnSpc>
            </a:pPr>
            <a:endParaRPr lang="en-CA" sz="1895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667000" y="546100"/>
            <a:ext cx="64770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4064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Updating Rows Based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on Another Table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subqueries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to update rows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a table based on values from another table.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870200"/>
            <a:ext cx="303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	empl3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92200" y="3149600"/>
            <a:ext cx="303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SET	department_id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3975100"/>
            <a:ext cx="303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1092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	job_id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4787900"/>
            <a:ext cx="303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updated.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29100" y="3136900"/>
            <a:ext cx="4800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406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 (SELECT department_id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FROMemployees</a:t>
            </a:r>
          </a:p>
          <a:p>
            <a:pPr>
              <a:lnSpc>
                <a:spcPts val="21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29100" y="3683000"/>
            <a:ext cx="4800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10040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employee_id = 100)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= (SELECT job_id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635500" y="4229100"/>
            <a:ext cx="43942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6858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	employees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employee_id = 200);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730500" y="546100"/>
            <a:ext cx="64135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Deleting Rows Based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on Another Table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subqueries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to remove rows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a table based on values from another table.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76300" y="27178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DELETE FROM empl3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76300" y="30099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department_id =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76700" y="3314700"/>
            <a:ext cx="506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(SELECT department_id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29100" y="36195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5295900" y="3619500"/>
            <a:ext cx="1816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229100" y="3924300"/>
            <a:ext cx="939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5295900" y="3924300"/>
            <a:ext cx="24130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department_name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5295900" y="4241800"/>
            <a:ext cx="3848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LIKE '%Public%');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6300" y="4546600"/>
            <a:ext cx="8267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FF3300"/>
                </a:solidFill>
                <a:latin typeface="Courier New Bold"/>
                <a:cs typeface="Courier New Bold"/>
              </a:rPr>
              <a:t>1 row deleted.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2857500" y="546100"/>
            <a:ext cx="6286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Course Application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17600" y="33274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378200" y="3352800"/>
            <a:ext cx="184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6464300" y="33401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LOCATIONS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06800" y="5270500"/>
            <a:ext cx="129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REGIONS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880100" y="52705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COUNTRIES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1066800" y="495300"/>
            <a:ext cx="8077200" cy="1016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500"/>
              </a:lnSpc>
              <a:tabLst>
                <a:tab pos="18161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Keyword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on DML Statements</a:t>
            </a:r>
          </a:p>
          <a:p>
            <a:pPr>
              <a:lnSpc>
                <a:spcPts val="35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A subquery is used to identify the table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 of the DML statement.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 prohibits you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2895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from changing rows that are not in the subquery.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04900" y="34544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  <a:tabLst>
                <a:tab pos="15875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	(SELECT employee_id, last_name, email,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75000" y="3708400"/>
            <a:ext cx="5969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hire_date, job_id, salary</a:t>
            </a:r>
          </a:p>
          <a:p>
            <a:pPr>
              <a:lnSpc>
                <a:spcPts val="165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19400" y="3898900"/>
            <a:ext cx="6985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670300" y="3898900"/>
            <a:ext cx="8255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empl3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819400" y="4127500"/>
            <a:ext cx="8255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177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670300" y="4127500"/>
            <a:ext cx="2413000" cy="215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 = 50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3302000" y="4381500"/>
            <a:ext cx="5842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WITH CHECK OPTION)</a:t>
            </a:r>
          </a:p>
          <a:p>
            <a:pPr>
              <a:lnSpc>
                <a:spcPts val="17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4900" y="45974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(99998, 'Smith', 'JSMITH',</a:t>
            </a:r>
          </a:p>
          <a:p>
            <a:pPr>
              <a:lnSpc>
                <a:spcPts val="181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82800" y="4826000"/>
            <a:ext cx="7061200" cy="533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TO_DATE('07-JUN-99', 'DD-MON-RR'),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'ST_CLERK', 5000);</a:t>
            </a:r>
          </a:p>
          <a:p>
            <a:pPr>
              <a:lnSpc>
                <a:spcPts val="18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4900" y="52959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75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</a:t>
            </a:r>
          </a:p>
          <a:p>
            <a:pPr>
              <a:lnSpc>
                <a:spcPts val="167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209800" y="5499100"/>
            <a:ext cx="69342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25"/>
              </a:lnSpc>
            </a:pPr>
            <a:r>
              <a:rPr lang="en-CA" sz="1606" b="1" smtClean="0">
                <a:solidFill>
                  <a:srgbClr val="FF0000"/>
                </a:solidFill>
                <a:latin typeface="Courier New Bold"/>
                <a:cs typeface="Courier New Bold"/>
              </a:rPr>
              <a:t>*</a:t>
            </a:r>
          </a:p>
          <a:p>
            <a:pPr>
              <a:lnSpc>
                <a:spcPts val="1825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4900" y="57277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90"/>
              </a:lnSpc>
            </a:pPr>
            <a:r>
              <a:rPr lang="en-CA" sz="1606" b="1" smtClean="0">
                <a:solidFill>
                  <a:srgbClr val="FF0000"/>
                </a:solidFill>
                <a:latin typeface="Courier New Bold"/>
                <a:cs typeface="Courier New Bold"/>
              </a:rPr>
              <a:t>ERROR at line 1:</a:t>
            </a:r>
          </a:p>
          <a:p>
            <a:pPr>
              <a:lnSpc>
                <a:spcPts val="179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04900" y="59563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606" b="1" smtClean="0">
                <a:solidFill>
                  <a:srgbClr val="FF0000"/>
                </a:solidFill>
                <a:latin typeface="Courier New Bold"/>
                <a:cs typeface="Courier New Bold"/>
              </a:rPr>
              <a:t>ORA-01402: view WITH CHECK OPTION where-clause violation</a:t>
            </a:r>
          </a:p>
          <a:p>
            <a:pPr>
              <a:lnSpc>
                <a:spcPts val="18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181100" y="546100"/>
            <a:ext cx="7962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Overview of the Explicit Default Feature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With the explicit default feature, you can use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DEFAULT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keyword as a column value where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default is desired.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956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addition of this feature is for compliance with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238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SQL:1999 standard.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32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This allows the user to control where and when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975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default value should be applied to data.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356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Explicit defaults can be used in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686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082800" y="546100"/>
            <a:ext cx="7061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Using Explicit Default Values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3187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DEFAULT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92200" y="23114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INTO deptm3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2200" y="2616200"/>
            <a:ext cx="8051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04798"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(department_id, department_name, manager_id)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(300, 'Engineering',DEFAULT);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403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435100" y="3403600"/>
            <a:ext cx="3187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DEFAULT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079500" y="3962400"/>
            <a:ext cx="806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deptm3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9500" y="4267200"/>
            <a:ext cx="80645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2590800" algn="l"/>
              </a:tabLst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SET manager_id =	DEFAULT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department_id = 10;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952500" y="520700"/>
            <a:ext cx="819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Overview of Multitable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9500" y="2540000"/>
            <a:ext cx="20828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06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 ALL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INTO table_a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5900" y="3086100"/>
            <a:ext cx="16764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table_b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table_c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…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302500" y="2413000"/>
            <a:ext cx="172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Table_a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263900" y="2806700"/>
            <a:ext cx="57658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VALUES(…,…,…)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VALUES(…,…,…)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VALUES(…,…,…)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5900" y="3924300"/>
            <a:ext cx="7658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sourcetab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5900" y="4191000"/>
            <a:ext cx="5702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…;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289800" y="4140200"/>
            <a:ext cx="1739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Table_b</a:t>
            </a:r>
          </a:p>
          <a:p>
            <a:pPr>
              <a:lnSpc>
                <a:spcPts val="162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02500" y="5778500"/>
            <a:ext cx="172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Table_c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952500" y="520700"/>
            <a:ext cx="819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Overview of Multitable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INSERT…SELECT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 can be used to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463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 rows into multiple tables as part of a single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DML statement.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82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 can be used in data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32258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warehousing systems to transfer data from one 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more operational sources to a set of target tables.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975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They provide significant performance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43053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improvement over: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660900"/>
            <a:ext cx="7581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Single DML versus multiple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INSERT…SELECT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statements</a:t>
            </a:r>
          </a:p>
          <a:p>
            <a:pPr>
              <a:lnSpc>
                <a:spcPts val="25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62100" y="5384800"/>
            <a:ext cx="7581900" cy="673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330200" algn="l"/>
              </a:tabLst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Single DML versus a procedure to do multiple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	inserts using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IF...THEN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syntax</a:t>
            </a:r>
          </a:p>
          <a:p>
            <a:pPr>
              <a:lnSpc>
                <a:spcPts val="22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1231900" y="520700"/>
            <a:ext cx="791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Types of Multitable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78000"/>
            <a:ext cx="82677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different types of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273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527300"/>
            <a:ext cx="3136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Unconditional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933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933700"/>
            <a:ext cx="3390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ALL INSERT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340100"/>
            <a:ext cx="27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340100"/>
            <a:ext cx="3733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 INSERT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977900" y="37338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435100" y="3733800"/>
            <a:ext cx="2387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Pivoting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019300" y="520700"/>
            <a:ext cx="7124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Multitable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16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16100"/>
            <a:ext cx="1117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Syntax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028700" y="2362200"/>
            <a:ext cx="8115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4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[ALL] [conditional_insert_clause]</a:t>
            </a:r>
          </a:p>
          <a:p>
            <a:pPr>
              <a:lnSpc>
                <a:spcPts val="204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616200"/>
            <a:ext cx="81153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4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[insert_into_clause values_clause] (subquery)</a:t>
            </a:r>
          </a:p>
          <a:p>
            <a:pPr>
              <a:lnSpc>
                <a:spcPts val="204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136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1500" smtClean="0">
                <a:solidFill>
                  <a:srgbClr val="FF0000"/>
                </a:solidFill>
                <a:latin typeface="Courier New"/>
                <a:cs typeface="Courier New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   conditional_insert_clause</a:t>
            </a:r>
          </a:p>
          <a:p>
            <a:pPr>
              <a:lnSpc>
                <a:spcPts val="2640"/>
              </a:lnSpc>
            </a:pPr>
            <a:endParaRPr lang="en-CA" sz="2171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0600" y="3746500"/>
            <a:ext cx="81534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55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[ALL] [FIRST]</a:t>
            </a:r>
          </a:p>
          <a:p>
            <a:pPr>
              <a:lnSpc>
                <a:spcPts val="1955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" y="4000500"/>
            <a:ext cx="8153400" cy="596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[WHEN condition THEN] [insert_into_clause values_clause]</a:t>
            </a:r>
            <a:r>
              <a:rPr lang="en-CA" sz="17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704" smtClean="0">
                <a:solidFill>
                  <a:srgbClr val="000000"/>
                </a:solidFill>
                <a:latin typeface="Times New Roman"/>
              </a:rPr>
            </a:br>
            <a:r>
              <a:rPr lang="en-CA" sz="1714" b="1" smtClean="0">
                <a:solidFill>
                  <a:srgbClr val="000000"/>
                </a:solidFill>
                <a:latin typeface="Courier New Bold"/>
                <a:cs typeface="Courier New Bold"/>
              </a:rPr>
              <a:t>[ELSE] [insert_into_clause values_clause]</a:t>
            </a:r>
          </a:p>
          <a:p>
            <a:pPr>
              <a:lnSpc>
                <a:spcPts val="2000"/>
              </a:lnSpc>
            </a:pPr>
            <a:endParaRPr lang="en-CA" sz="17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2298700" y="520700"/>
            <a:ext cx="6845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Unconditional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ALL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Select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values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for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those employees whose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greater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than 200.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200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Insert these values into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SAL_HISTORY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35433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MGR_HISTORY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tables using a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5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39624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84400" y="3962400"/>
            <a:ext cx="673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ALL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98600" y="4229100"/>
            <a:ext cx="7645400" cy="1231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65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sal_history VALUES(EMPID,HIREDATE,SAL)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mgr_history VALUES(EMPID,MGR,SAL)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 EMPID, hire_date HIREDATE,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salary SAL, manager_id MGR</a:t>
            </a:r>
          </a:p>
          <a:p>
            <a:pPr>
              <a:lnSpc>
                <a:spcPts val="22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98600" y="5397500"/>
            <a:ext cx="764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 employees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98600" y="5676900"/>
            <a:ext cx="7645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employee_id &gt; 200;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92200" y="59563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12 rows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501900" y="5207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ALL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Select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20900"/>
            <a:ext cx="77089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values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for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those employees whose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greater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than 200.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32131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greater than $10,000, insert these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35306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into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SAL_HISTORY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using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conditional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4279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MANAGER_ID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greater than 200, insert these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46101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into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MGR_HISTORY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using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conditional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2501900" y="5207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ALL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20320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ALL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8900" y="2324100"/>
            <a:ext cx="825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2044700" y="2324100"/>
            <a:ext cx="1790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 &gt; 10000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83000" y="2324100"/>
            <a:ext cx="825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638300" y="2628900"/>
            <a:ext cx="6146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sal_history VALUES(EMPID,HIREDATE,SAL)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358900" y="2921000"/>
            <a:ext cx="825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044700" y="2921000"/>
            <a:ext cx="1511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MGR &gt; 200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683000" y="2921000"/>
            <a:ext cx="825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638300" y="3225800"/>
            <a:ext cx="5473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mgr_history VALUES(EMPID,MGR,SAL)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638300" y="3530600"/>
            <a:ext cx="6261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 EMPID,hire_date HIREDATE,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590800" y="3810000"/>
            <a:ext cx="3810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 SAL, manager_id MGR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638300" y="4089400"/>
            <a:ext cx="7874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590800" y="40894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638300" y="43561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590800" y="4356100"/>
            <a:ext cx="2717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 &gt; 200;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092200" y="46482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3300"/>
                </a:solidFill>
                <a:latin typeface="Courier New Bold"/>
                <a:cs typeface="Courier New Bold"/>
              </a:rPr>
              <a:t>4 rows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the following: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3124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course objectives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5181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sample tables used in the course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235200" y="520700"/>
            <a:ext cx="6908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FIRST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Select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SUM(SALARY)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and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336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MAX(HIRE_DATE)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from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SUM(SALARY)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greater than $25,000, then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702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 these values into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SPECIAL_SAL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using a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19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If the first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evaluates to true, then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5100" y="3924300"/>
            <a:ext cx="77089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"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subsequent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clauses for this row should be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skipped.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7900" y="4673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For the rows that do not satisfy the first 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5100" y="4991100"/>
            <a:ext cx="7708900" cy="1371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condition, insert into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HIREDATE_HISTORY_00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HIREDATE_HISTORY_99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HIREDATE_HISTORY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tables, based on the value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HIRE_DATE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 using a conditional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2235200" y="520700"/>
            <a:ext cx="6908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Conditional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FIRST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0574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981200" y="20574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336800"/>
            <a:ext cx="1346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SAL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806700" y="23368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&gt; 25000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118100" y="23368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THEN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295400" y="2616200"/>
            <a:ext cx="78486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2788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special_sal VALUES(DEPTID, SAL)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HIREDATE like ('%00%') THEN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95400" y="3175000"/>
            <a:ext cx="78486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2788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hiredate_history_00 VALUES(DEPTID,HIREDATE)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HIREDATE like ('%99%') THEN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5400" y="3708400"/>
            <a:ext cx="78486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2788"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hiredate_history_99 VALUES(DEPTID, HIREDATE)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ELSE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5400" y="4254500"/>
            <a:ext cx="78486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9652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 hiredate_history VALUES(DEPTID, HIREDATE)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department_id DEPTID, SUM(salary) SAL,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MAX(hire_date) HIREDATE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5400" y="5080000"/>
            <a:ext cx="800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5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260600" y="50800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295400" y="5359400"/>
            <a:ext cx="7848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department_id;</a:t>
            </a:r>
          </a:p>
          <a:p>
            <a:pPr>
              <a:lnSpc>
                <a:spcPts val="213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638800"/>
            <a:ext cx="8115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12 rows created.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3149600" y="520700"/>
            <a:ext cx="5994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Pivoting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Suppose you receive a set of sales records from a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nonrelational database table,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4765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9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SALES_SOURCE_DATA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in the following format:</a:t>
            </a:r>
          </a:p>
          <a:p>
            <a:pPr>
              <a:lnSpc>
                <a:spcPts val="249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62100" y="2870200"/>
            <a:ext cx="7581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WEEK_ID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SALES_MON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SALES_TUE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SALES_WED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SALES_THUR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SALES_FRI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322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You want to store these records in the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3924300"/>
            <a:ext cx="7696200" cy="800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SALES_INFO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in a more typical relational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format:</a:t>
            </a:r>
          </a:p>
          <a:p>
            <a:pPr>
              <a:lnSpc>
                <a:spcPts val="28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673600"/>
            <a:ext cx="7581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EMPLOYEE_ID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WEEK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</a:t>
            </a:r>
          </a:p>
          <a:p>
            <a:pPr>
              <a:lnSpc>
                <a:spcPts val="264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0600" y="50927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Using a pivoting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, convert the set of sales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35100" y="5435600"/>
            <a:ext cx="77089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records from the nonrelational database table to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relational format.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3" name="TextBox 2"/>
          <p:cNvSpPr txBox="1"/>
          <p:nvPr/>
        </p:nvSpPr>
        <p:spPr>
          <a:xfrm>
            <a:off x="3149600" y="520700"/>
            <a:ext cx="59944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Pivoting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22352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ALL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46200" y="2501900"/>
            <a:ext cx="749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955800" y="2501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sales_info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302000" y="2501900"/>
            <a:ext cx="4902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(employee_id,week_id,sales_MON)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346200" y="2781300"/>
            <a:ext cx="749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955800" y="2781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sales_info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302000" y="2781300"/>
            <a:ext cx="4902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(employee_id,week_id,sales_TUE)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346200" y="3060700"/>
            <a:ext cx="749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955800" y="30607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sales_info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3302000" y="3060700"/>
            <a:ext cx="4902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(employee_id,week_id,sales_WED)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346200" y="3340100"/>
            <a:ext cx="749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955800" y="33401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sales_info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3302000" y="3340100"/>
            <a:ext cx="502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(employee_id,week_id,sales_THUR)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346200" y="3619500"/>
            <a:ext cx="7620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INTO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955800" y="3619500"/>
            <a:ext cx="14986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sales_info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3302000" y="3619500"/>
            <a:ext cx="50419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(employee_id,week_id, sales_FRI)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346200" y="3873500"/>
            <a:ext cx="77978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8509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EMPLOYEE_ID, week_id, sales_MON, sales_TUE,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sales_WED, sales_THUR,sales_FRI</a:t>
            </a:r>
          </a:p>
          <a:p>
            <a:pPr>
              <a:lnSpc>
                <a:spcPts val="22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46200" y="4470400"/>
            <a:ext cx="7797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sales_source_data;</a:t>
            </a:r>
          </a:p>
          <a:p>
            <a:pPr>
              <a:lnSpc>
                <a:spcPts val="192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4900" y="4737100"/>
            <a:ext cx="80391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FF3300"/>
                </a:solidFill>
                <a:latin typeface="Courier New Bold"/>
                <a:cs typeface="Courier New Bold"/>
              </a:rPr>
              <a:t>5 rows created.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30500" y="520700"/>
            <a:ext cx="6413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Provides the ability to conditionally update or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 data into a database table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400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Performs an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if the row exists, and an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35100" y="28829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if it is a new row: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33020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Avoids separate updates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62100" y="36576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Increases performance and ease of use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2100" y="4025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Is useful in data warehousing applications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2095500" y="520700"/>
            <a:ext cx="7048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Statement Syntax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can conditionally insert or update rows in a table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by using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statement.</a:t>
            </a:r>
          </a:p>
          <a:p>
            <a:pPr>
              <a:lnSpc>
                <a:spcPts val="25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92200" y="2768600"/>
            <a:ext cx="8051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 INTO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table_name table_alias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1600" y="3060700"/>
            <a:ext cx="77724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USING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table|view|sub_query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alias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join 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3594100"/>
            <a:ext cx="7772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667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MATCHED THEN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UPDATE SET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8300" y="4140200"/>
            <a:ext cx="75057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col1 = col_val1,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col2 = col2_val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71600" y="46990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NOT MATCHED THEN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8300" y="4978400"/>
            <a:ext cx="750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column_list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</a:t>
            </a:r>
          </a:p>
          <a:p>
            <a:pPr>
              <a:lnSpc>
                <a:spcPts val="210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8300" y="5245100"/>
            <a:ext cx="750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VALUES (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column_values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);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3327400" y="546100"/>
            <a:ext cx="581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Merging Rows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7907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Insert or update rows in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EMPL3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 to match the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table.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68400" y="2654300"/>
            <a:ext cx="79756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 INTO empl3  c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USING employees e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8400" y="3136900"/>
            <a:ext cx="7975600" cy="558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43838">
              <a:lnSpc>
                <a:spcPts val="190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ON (c.employee_id = e.employee_id)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MATCHED THEN</a:t>
            </a:r>
          </a:p>
          <a:p>
            <a:pPr>
              <a:lnSpc>
                <a:spcPts val="19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09700" y="3632200"/>
            <a:ext cx="7734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SET</a:t>
            </a:r>
          </a:p>
          <a:p>
            <a:pPr>
              <a:lnSpc>
                <a:spcPts val="184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78000" y="3873500"/>
            <a:ext cx="16891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c.first_name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3860800" y="3873500"/>
            <a:ext cx="2057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= e.first_name,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778000" y="4114800"/>
            <a:ext cx="1625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c.last_name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860800" y="4114800"/>
            <a:ext cx="1993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40"/>
              </a:lnSpc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= e.last_name,</a:t>
            </a:r>
          </a:p>
          <a:p>
            <a:pPr>
              <a:lnSpc>
                <a:spcPts val="184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1168400" y="4597400"/>
            <a:ext cx="79756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609596">
              <a:lnSpc>
                <a:spcPts val="2000"/>
              </a:lnSpc>
              <a:tabLst>
                <a:tab pos="26924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c.department_id	= e.department_id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NOT MATCHED THEN</a:t>
            </a:r>
          </a:p>
          <a:p>
            <a:pPr>
              <a:lnSpc>
                <a:spcPts val="200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5400" y="5092700"/>
            <a:ext cx="7848600" cy="1041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30"/>
              </a:lnSpc>
              <a:tabLst>
                <a:tab pos="1092200" algn="l"/>
                <a:tab pos="1092200" algn="l"/>
                <a:tab pos="1092200" algn="l"/>
              </a:tabLst>
            </a:pP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VALUES(e.employee_id, e.first_name, e.last_name,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e.email, e.phone_number, e.hire_date, e.job_id,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e.salary, e.commission_pct, e.manager_id,</a:t>
            </a:r>
            <a:r>
              <a:rPr lang="en-CA" sz="1596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596" smtClean="0">
                <a:solidFill>
                  <a:srgbClr val="000000"/>
                </a:solidFill>
                <a:latin typeface="Times New Roman"/>
              </a:rPr>
            </a:br>
            <a:r>
              <a:rPr lang="en-CA" sz="1606" b="1" smtClean="0">
                <a:solidFill>
                  <a:srgbClr val="000000"/>
                </a:solidFill>
                <a:latin typeface="Courier New Bold"/>
                <a:cs typeface="Courier New Bold"/>
              </a:rPr>
              <a:t>	e.department_id);</a:t>
            </a:r>
          </a:p>
          <a:p>
            <a:pPr>
              <a:lnSpc>
                <a:spcPts val="1930"/>
              </a:lnSpc>
            </a:pPr>
            <a:endParaRPr lang="en-CA" sz="1596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3327400" y="546100"/>
            <a:ext cx="5816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Merging Rows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17600" y="13589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TRUNCATE TABLE empl3;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600" y="19050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7600" y="21844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empl3;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7600" y="24511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no rows selected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7600" y="2882900"/>
            <a:ext cx="80264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 INTO empl3 c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	USING employees e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7600" y="3429000"/>
            <a:ext cx="8026400" cy="622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4319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ON (c.employee_id = e.employee_id)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MATCHED THEN</a:t>
            </a:r>
          </a:p>
          <a:p>
            <a:pPr>
              <a:lnSpc>
                <a:spcPts val="21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97000" y="3987800"/>
            <a:ext cx="7747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SET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17600" y="4521200"/>
            <a:ext cx="8026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WHEN NOT MATCHED THEN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 VALUES...;</a:t>
            </a:r>
          </a:p>
          <a:p>
            <a:pPr>
              <a:lnSpc>
                <a:spcPts val="220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7600" y="51308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*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7600" y="54102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 empl3;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7600" y="5956300"/>
            <a:ext cx="802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FF0000"/>
                </a:solidFill>
                <a:latin typeface="Courier New Bold"/>
                <a:cs typeface="Courier New Bold"/>
              </a:rPr>
              <a:t>107 rows selected.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2349500" y="546100"/>
            <a:ext cx="6794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Tracking Changes in Data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79500" y="2298700"/>
            <a:ext cx="8064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71600" y="2552700"/>
            <a:ext cx="7772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85"/>
              </a:lnSpc>
            </a:pPr>
            <a:r>
              <a:rPr lang="en-CA" sz="1810" b="1" smtClean="0">
                <a:solidFill>
                  <a:srgbClr val="000000"/>
                </a:solidFill>
                <a:latin typeface="Arial Bold"/>
                <a:cs typeface="Arial Bold"/>
              </a:rPr>
              <a:t>…</a:t>
            </a:r>
          </a:p>
          <a:p>
            <a:pPr>
              <a:lnSpc>
                <a:spcPts val="198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5400" y="5880100"/>
            <a:ext cx="7848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Versions of retrieved rows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092200" y="546100"/>
            <a:ext cx="80518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Example of the Flashback Version Query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66800" y="1524000"/>
            <a:ext cx="6502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salary FROM employees3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employee_id = 107;</a:t>
            </a:r>
          </a:p>
          <a:p>
            <a:pPr>
              <a:lnSpc>
                <a:spcPts val="215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83500" y="1625600"/>
            <a:ext cx="1346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1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66800" y="3060700"/>
            <a:ext cx="807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UPDATE employees3 SET salary = salary * 1.30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6800" y="3187700"/>
            <a:ext cx="6502400" cy="927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employee_id = 107;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COMMIT;</a:t>
            </a:r>
          </a:p>
          <a:p>
            <a:pPr>
              <a:lnSpc>
                <a:spcPts val="3465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6800" y="4533900"/>
            <a:ext cx="6502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salary FROM employees3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4800600"/>
            <a:ext cx="6502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274320">
              <a:lnSpc>
                <a:spcPts val="210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VERSIONS BETWEEN SCN MINVALUE AND MAXVALUE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employee_id = 107;</a:t>
            </a:r>
          </a:p>
          <a:p>
            <a:pPr>
              <a:lnSpc>
                <a:spcPts val="216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4546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683500" y="3441700"/>
            <a:ext cx="1346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2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683500" y="4673600"/>
            <a:ext cx="1346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0" b="1" smtClean="0">
                <a:solidFill>
                  <a:srgbClr val="000000"/>
                </a:solidFill>
                <a:latin typeface="Arial Bold"/>
                <a:cs typeface="Arial Bold"/>
              </a:rPr>
              <a:t>3</a:t>
            </a:r>
          </a:p>
          <a:p>
            <a:pPr>
              <a:lnSpc>
                <a:spcPts val="2760"/>
              </a:lnSpc>
            </a:pPr>
            <a:endParaRPr lang="en-CA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501900" y="2679700"/>
            <a:ext cx="6642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Controlling User Access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1841500" y="520700"/>
            <a:ext cx="7302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VERSIONS BETWEEN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2200" y="15621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versions_starttime "START_DATE",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59000" y="1866900"/>
            <a:ext cx="2565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versions_endtime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054600" y="1866900"/>
            <a:ext cx="1854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"END_DATE",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159000" y="2184400"/>
            <a:ext cx="6985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salary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2200" y="2476500"/>
            <a:ext cx="7366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159000" y="2476500"/>
            <a:ext cx="1511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30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701800" y="2781300"/>
            <a:ext cx="74422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VERSIONS BETWEEN SCN MINVALUE</a:t>
            </a:r>
            <a:r>
              <a:rPr lang="en-CA" sz="20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04" smtClean="0">
                <a:solidFill>
                  <a:srgbClr val="000000"/>
                </a:solidFill>
                <a:latin typeface="Times New Roman"/>
              </a:rPr>
            </a:b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AND MAXVALUE</a:t>
            </a:r>
          </a:p>
          <a:p>
            <a:pPr>
              <a:lnSpc>
                <a:spcPts val="24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200" y="3403600"/>
            <a:ext cx="805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0"/>
              </a:lnSpc>
            </a:pP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  last_name = 'Lorentz';</a:t>
            </a:r>
          </a:p>
          <a:p>
            <a:pPr>
              <a:lnSpc>
                <a:spcPts val="235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3733800" y="546100"/>
            <a:ext cx="5410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Summary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In this lesson, you should have learned how to: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209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209800"/>
            <a:ext cx="62865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DML statements and control transactions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16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16200"/>
            <a:ext cx="57658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Describe the features of multitable inserts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6032500" cy="355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following types of multitable inserts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562100" y="34163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Unconditional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62100" y="37719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Pivoting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62100" y="41402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ALL 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62100" y="4508500"/>
            <a:ext cx="758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04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lang="en-CA" sz="2014" b="1" smtClean="0">
                <a:solidFill>
                  <a:srgbClr val="000000"/>
                </a:solidFill>
                <a:latin typeface="Arial Bold"/>
                <a:cs typeface="Arial Bold"/>
              </a:rPr>
              <a:t> Conditional </a:t>
            </a:r>
            <a:r>
              <a:rPr lang="en-CA" sz="2014" b="1" smtClean="0">
                <a:solidFill>
                  <a:srgbClr val="000000"/>
                </a:solidFill>
                <a:latin typeface="Courier New Bold"/>
                <a:cs typeface="Courier New Bold"/>
              </a:rPr>
              <a:t>FIRST INSERT</a:t>
            </a:r>
          </a:p>
          <a:p>
            <a:pPr>
              <a:lnSpc>
                <a:spcPts val="2300"/>
              </a:lnSpc>
            </a:pPr>
            <a:endParaRPr lang="en-CA" sz="2004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600" y="48768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435100" y="4876800"/>
            <a:ext cx="30353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Merge rows in a table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90600" y="52832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5283200"/>
            <a:ext cx="4699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Manipulate data using subqueries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990600" y="5689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435100" y="5689600"/>
            <a:ext cx="64897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Track the changes to data over a period of time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2794000" y="546100"/>
            <a:ext cx="635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Practice 3: Overview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28800"/>
            <a:ext cx="82677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This practice covers the following topics: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1971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35100" y="2197100"/>
            <a:ext cx="43180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Performing multitable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INSERT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77900" y="2603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603500"/>
            <a:ext cx="41148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Performing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MERGE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77900" y="30226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1435100" y="3022600"/>
            <a:ext cx="31623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Tracking row versions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790700" y="2679700"/>
            <a:ext cx="73533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17018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Generating Reports by Grouping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	Related Data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3644900" y="546100"/>
            <a:ext cx="549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Objectives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300" y="1816100"/>
            <a:ext cx="82677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After completing this lesson, you should be able to do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following:</a:t>
            </a:r>
          </a:p>
          <a:p>
            <a:pPr>
              <a:lnSpc>
                <a:spcPts val="26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5400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 to produce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35100" y="28956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subtotal values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2766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 to produce cross-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35100" y="36322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tabulation values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7900" y="40132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function to identify the row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5100" y="43561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values created by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7900" y="4749800"/>
            <a:ext cx="81661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GROUPING SETS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produce a single result set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5" name="TextBox 2"/>
          <p:cNvSpPr txBox="1"/>
          <p:nvPr/>
        </p:nvSpPr>
        <p:spPr>
          <a:xfrm>
            <a:off x="2222500" y="546100"/>
            <a:ext cx="69215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Review of Group Functions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288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Group functions operate on sets of rows to give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one result per group.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5700" y="25908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997200" y="25908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356100" y="2590800"/>
            <a:ext cx="4025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group_function(column). . 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55700" y="28575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97200" y="28575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55700" y="31369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97200" y="31369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55700" y="3403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97200" y="3403600"/>
            <a:ext cx="2997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55700" y="36830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97200" y="36830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90600" y="42799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279900"/>
            <a:ext cx="1435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Example: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155700" y="4749800"/>
            <a:ext cx="5041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 AVG(salary), STDDEV(salary),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108200" y="5029200"/>
            <a:ext cx="5156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COUNT(commission_pct),MAX(hire_date)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1155700" y="52959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2108200" y="52959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155700" y="5575300"/>
            <a:ext cx="1016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2108200" y="5575300"/>
            <a:ext cx="2794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job_id LIKE 'SA%';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6" name="TextBox 2"/>
          <p:cNvSpPr txBox="1"/>
          <p:nvPr/>
        </p:nvSpPr>
        <p:spPr>
          <a:xfrm>
            <a:off x="1917700" y="520700"/>
            <a:ext cx="7226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Review of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803400"/>
            <a:ext cx="12065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Syntax: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104900" y="22860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2933700" y="22860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4279900" y="2298700"/>
            <a:ext cx="4025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group_function(column). . 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04900" y="25527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33700" y="25527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04900" y="28321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33700" y="2832100"/>
            <a:ext cx="1625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104900" y="3111500"/>
            <a:ext cx="14732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33700" y="3111500"/>
            <a:ext cx="2984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104900" y="33782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33700" y="33782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990600" y="41275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435100" y="4127500"/>
            <a:ext cx="1435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Example: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168400" y="4610100"/>
            <a:ext cx="1155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387600" y="4610100"/>
            <a:ext cx="502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department_id, job_id, SUM(salary),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400300" y="48895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COUNT(employee_id)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1168400" y="51562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2387600" y="51562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employees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168400" y="5435600"/>
            <a:ext cx="443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 department_id, job_id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5397500" y="5435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5" name="TextBox 25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1" name="TextBox 2"/>
          <p:cNvSpPr txBox="1"/>
          <p:nvPr/>
        </p:nvSpPr>
        <p:spPr>
          <a:xfrm>
            <a:off x="2070100" y="520700"/>
            <a:ext cx="7073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Review of the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Clause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HAVING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 to specify which groups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35100" y="2159000"/>
            <a:ext cx="7708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are to be displayed.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5527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552700"/>
            <a:ext cx="64897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You further restrict the groups on the basis of a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882900"/>
            <a:ext cx="26162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limiting condition.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92200" y="34671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21000" y="3467100"/>
            <a:ext cx="5041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group_function(column)...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92200" y="37465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21000" y="37465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92200" y="40259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21000" y="40259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92200" y="42926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21000" y="4292600"/>
            <a:ext cx="2997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092200" y="4572000"/>
            <a:ext cx="12065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[HAVING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2921000" y="4572000"/>
            <a:ext cx="27051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having_expression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1092200" y="48387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2921000" y="48387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2286000" y="520700"/>
            <a:ext cx="6858000" cy="977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300"/>
              </a:lnSpc>
              <a:tabLst>
                <a:tab pos="927100" algn="l"/>
              </a:tabLst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with </a:t>
            </a: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and</a:t>
            </a:r>
            <a:r>
              <a:rPr lang="en-CA" sz="27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795" smtClean="0">
                <a:solidFill>
                  <a:srgbClr val="000000"/>
                </a:solidFill>
                <a:latin typeface="Times New Roman"/>
              </a:rPr>
            </a:b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CUBE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Operators</a:t>
            </a:r>
          </a:p>
          <a:p>
            <a:pPr>
              <a:lnSpc>
                <a:spcPts val="330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8034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445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	Use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or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with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to produce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47800" y="2146300"/>
            <a:ext cx="7696200" cy="774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superaggregate rows by cross-referencing</a:t>
            </a:r>
            <a:r>
              <a:rPr lang="en-CA" sz="219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95" smtClean="0">
                <a:solidFill>
                  <a:srgbClr val="000000"/>
                </a:solidFill>
                <a:latin typeface="Times New Roman"/>
              </a:rPr>
            </a:b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columns.</a:t>
            </a:r>
          </a:p>
          <a:p>
            <a:pPr>
              <a:lnSpc>
                <a:spcPts val="270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28829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grouping produces a result set containing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47800" y="32385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regular grouped rows and the subtotal values.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3619500"/>
            <a:ext cx="8153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  <a:tabLst>
                <a:tab pos="457200" algn="l"/>
              </a:tabLst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	CUBE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grouping produces a result set containing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7800" y="3949700"/>
            <a:ext cx="76962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the rows from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and cross-tabulation rows.</a:t>
            </a:r>
          </a:p>
          <a:p>
            <a:pPr>
              <a:lnSpc>
                <a:spcPts val="2530"/>
              </a:lnSpc>
            </a:pPr>
            <a:endParaRPr lang="en-CA" sz="219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300"/>
          </a:xfrm>
          <a:prstGeom prst="rect">
            <a:avLst/>
          </a:prstGeom>
        </p:spPr>
      </p:pic>
      <p:sp>
        <p:nvSpPr>
          <p:cNvPr id="22" name="TextBox 2"/>
          <p:cNvSpPr txBox="1"/>
          <p:nvPr/>
        </p:nvSpPr>
        <p:spPr>
          <a:xfrm>
            <a:off x="3098800" y="520700"/>
            <a:ext cx="604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20"/>
              </a:lnSpc>
            </a:pPr>
            <a:r>
              <a:rPr lang="en-CA" sz="28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805" b="1" smtClean="0">
                <a:solidFill>
                  <a:srgbClr val="000000"/>
                </a:solidFill>
                <a:latin typeface="Arial Bold"/>
                <a:cs typeface="Arial Bold"/>
              </a:rPr>
              <a:t> Operator</a:t>
            </a:r>
          </a:p>
          <a:p>
            <a:pPr>
              <a:lnSpc>
                <a:spcPts val="3220"/>
              </a:lnSpc>
            </a:pPr>
            <a:endParaRPr lang="en-CA" sz="2795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790700"/>
            <a:ext cx="279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1435100" y="1790700"/>
            <a:ext cx="65024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is an extension to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GROUP BY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clause.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990600" y="2197100"/>
            <a:ext cx="2921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195" smtClean="0">
                <a:solidFill>
                  <a:srgbClr val="FF0000"/>
                </a:solidFill>
                <a:latin typeface="Arial"/>
                <a:cs typeface="Arial"/>
              </a:rPr>
              <a:t>•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435100" y="2197100"/>
            <a:ext cx="6680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Use the </a:t>
            </a:r>
            <a:r>
              <a:rPr lang="en-CA" sz="2205" b="1" smtClean="0">
                <a:solidFill>
                  <a:srgbClr val="000000"/>
                </a:solidFill>
                <a:latin typeface="Courier New Bold"/>
                <a:cs typeface="Courier New Bold"/>
              </a:rPr>
              <a:t>ROLLUP</a:t>
            </a: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 operation to produce cumulative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435100" y="2552700"/>
            <a:ext cx="4292600" cy="406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CA" sz="2205" b="1" smtClean="0">
                <a:solidFill>
                  <a:srgbClr val="000000"/>
                </a:solidFill>
                <a:latin typeface="Arial Bold"/>
                <a:cs typeface="Arial Bold"/>
              </a:rPr>
              <a:t>aggregates, such as subtotals.</a:t>
            </a:r>
          </a:p>
          <a:p>
            <a:pPr>
              <a:lnSpc>
                <a:spcPts val="253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66800" y="2971800"/>
            <a:ext cx="1079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SELECT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908300" y="2971800"/>
            <a:ext cx="5308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,] </a:t>
            </a: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group_function(column). . .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66800" y="3251200"/>
            <a:ext cx="812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FROM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2908300" y="3251200"/>
            <a:ext cx="9398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table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066800" y="3530600"/>
            <a:ext cx="10668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[WHERE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2908300" y="3530600"/>
            <a:ext cx="16129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condition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066800" y="3797300"/>
            <a:ext cx="1485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[GROUP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2908300" y="3797300"/>
            <a:ext cx="1358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[ROLLUP]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140200" y="3797300"/>
            <a:ext cx="2984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group_by_expression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1066800" y="4076700"/>
            <a:ext cx="1219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[HAVING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908300" y="4076700"/>
            <a:ext cx="28575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having_expression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19" name="TextBox 19"/>
          <p:cNvSpPr txBox="1"/>
          <p:nvPr/>
        </p:nvSpPr>
        <p:spPr>
          <a:xfrm>
            <a:off x="1066800" y="4356100"/>
            <a:ext cx="1562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[ORDER BY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0" name="TextBox 20"/>
          <p:cNvSpPr txBox="1"/>
          <p:nvPr/>
        </p:nvSpPr>
        <p:spPr>
          <a:xfrm>
            <a:off x="2908300" y="4356100"/>
            <a:ext cx="14351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10" b="1" i="1" smtClean="0">
                <a:solidFill>
                  <a:srgbClr val="000000"/>
                </a:solidFill>
                <a:latin typeface="Courier New Bold Italic"/>
                <a:cs typeface="Courier New Bold Italic"/>
              </a:rPr>
              <a:t>column</a:t>
            </a:r>
            <a:r>
              <a:rPr lang="en-CA" sz="1810" b="1" smtClean="0">
                <a:solidFill>
                  <a:srgbClr val="000000"/>
                </a:solidFill>
                <a:latin typeface="Courier New Bold"/>
                <a:cs typeface="Courier New Bold"/>
              </a:rPr>
              <a:t>];</a:t>
            </a:r>
          </a:p>
          <a:p>
            <a:pPr>
              <a:lnSpc>
                <a:spcPts val="2070"/>
              </a:lnSpc>
            </a:pPr>
            <a:endParaRPr/>
          </a:p>
        </p:txBody>
      </p:sp>
      <p:sp>
        <p:nvSpPr>
          <p:cNvPr id="21" name="TextBox 21"/>
          <p:cNvSpPr txBox="1"/>
          <p:nvPr/>
        </p:nvSpPr>
        <p:spPr>
          <a:xfrm>
            <a:off x="3022600" y="6654800"/>
            <a:ext cx="61214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80"/>
              </a:lnSpc>
            </a:pPr>
            <a:r>
              <a:rPr lang="en-CA" sz="1200" smtClean="0">
                <a:solidFill>
                  <a:srgbClr val="000000"/>
                </a:solidFill>
                <a:latin typeface="Arial"/>
                <a:cs typeface="Arial"/>
              </a:rPr>
              <a:t>Copyright © 2004, Oracle.  All rights reserved.</a:t>
            </a:r>
          </a:p>
          <a:p>
            <a:pPr>
              <a:lnSpc>
                <a:spcPts val="1380"/>
              </a:lnSpc>
            </a:pPr>
            <a:endParaRPr lang="en-CA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10310</Words>
  <Application>Microsoft Office PowerPoint</Application>
  <PresentationFormat>On-screen Show (4:3)</PresentationFormat>
  <Paragraphs>2658</Paragraphs>
  <Slides>230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230</vt:i4>
      </vt:variant>
    </vt:vector>
  </HeadingPairs>
  <TitlesOfParts>
    <vt:vector size="2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</vt:vector>
  </TitlesOfParts>
  <Company>Investintech.com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A2E_Engine</dc:creator>
  <cp:lastModifiedBy>HP</cp:lastModifiedBy>
  <cp:revision>1</cp:revision>
  <dcterms:created xsi:type="dcterms:W3CDTF">2016-07-16T12:53:17Z</dcterms:created>
  <dcterms:modified xsi:type="dcterms:W3CDTF">2016-07-16T16:58:08Z</dcterms:modified>
</cp:coreProperties>
</file>